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7" r:id="rId3"/>
    <p:sldId id="288" r:id="rId4"/>
    <p:sldId id="261" r:id="rId5"/>
    <p:sldId id="4247" r:id="rId6"/>
    <p:sldId id="4249" r:id="rId7"/>
    <p:sldId id="4254" r:id="rId8"/>
    <p:sldId id="259" r:id="rId9"/>
    <p:sldId id="4255" r:id="rId10"/>
    <p:sldId id="4256" r:id="rId11"/>
    <p:sldId id="4257" r:id="rId12"/>
    <p:sldId id="4258" r:id="rId13"/>
    <p:sldId id="298" r:id="rId14"/>
    <p:sldId id="284" r:id="rId15"/>
    <p:sldId id="289" r:id="rId16"/>
    <p:sldId id="290" r:id="rId17"/>
    <p:sldId id="296" r:id="rId18"/>
    <p:sldId id="295" r:id="rId19"/>
    <p:sldId id="297" r:id="rId20"/>
    <p:sldId id="4252" r:id="rId21"/>
    <p:sldId id="257" r:id="rId22"/>
    <p:sldId id="258" r:id="rId23"/>
    <p:sldId id="264" r:id="rId24"/>
    <p:sldId id="265" r:id="rId25"/>
    <p:sldId id="266" r:id="rId26"/>
    <p:sldId id="262" r:id="rId27"/>
    <p:sldId id="267" r:id="rId28"/>
    <p:sldId id="268" r:id="rId29"/>
    <p:sldId id="269" r:id="rId30"/>
    <p:sldId id="270" r:id="rId31"/>
    <p:sldId id="272" r:id="rId32"/>
    <p:sldId id="271" r:id="rId33"/>
    <p:sldId id="273" r:id="rId34"/>
    <p:sldId id="274" r:id="rId35"/>
    <p:sldId id="275" r:id="rId36"/>
    <p:sldId id="260" r:id="rId37"/>
    <p:sldId id="425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13B5C-2414-4DCC-B5CA-45345F31E97B}" type="doc">
      <dgm:prSet loTypeId="urn:microsoft.com/office/officeart/2005/8/layout/default" loCatId="list" qsTypeId="urn:microsoft.com/office/officeart/2005/8/quickstyle/simple1" qsCatId="simple" csTypeId="urn:microsoft.com/office/officeart/2005/8/colors/accent3_3" csCatId="accent3" phldr="1"/>
      <dgm:spPr/>
      <dgm:t>
        <a:bodyPr/>
        <a:lstStyle/>
        <a:p>
          <a:endParaRPr lang="en-US"/>
        </a:p>
      </dgm:t>
    </dgm:pt>
    <dgm:pt modelId="{71C51660-E4D0-4F93-86A7-F3EC7230DF93}">
      <dgm:prSet/>
      <dgm:spPr/>
      <dgm:t>
        <a:bodyPr/>
        <a:lstStyle/>
        <a:p>
          <a:r>
            <a:rPr lang="en-US"/>
            <a:t>Holistic Approach</a:t>
          </a:r>
        </a:p>
      </dgm:t>
    </dgm:pt>
    <dgm:pt modelId="{458CDA87-FCD0-4962-A5F4-3BE422E0768B}" type="parTrans" cxnId="{AAA92E4E-9C33-496D-A912-1315C06A6301}">
      <dgm:prSet/>
      <dgm:spPr/>
      <dgm:t>
        <a:bodyPr/>
        <a:lstStyle/>
        <a:p>
          <a:endParaRPr lang="en-US"/>
        </a:p>
      </dgm:t>
    </dgm:pt>
    <dgm:pt modelId="{DF2CE6E5-734D-4EF5-BB22-32FFB96674EF}" type="sibTrans" cxnId="{AAA92E4E-9C33-496D-A912-1315C06A6301}">
      <dgm:prSet/>
      <dgm:spPr/>
      <dgm:t>
        <a:bodyPr/>
        <a:lstStyle/>
        <a:p>
          <a:endParaRPr lang="en-US"/>
        </a:p>
      </dgm:t>
    </dgm:pt>
    <dgm:pt modelId="{7A48BAB3-A7F0-43C1-8B36-2AA2F18588B1}">
      <dgm:prSet/>
      <dgm:spPr/>
      <dgm:t>
        <a:bodyPr/>
        <a:lstStyle/>
        <a:p>
          <a:r>
            <a:rPr lang="en-US"/>
            <a:t>ALWAYS Person </a:t>
          </a:r>
          <a:r>
            <a:rPr lang="en-US" err="1"/>
            <a:t>Centred</a:t>
          </a:r>
          <a:r>
            <a:rPr lang="en-US"/>
            <a:t> and Asset Based </a:t>
          </a:r>
        </a:p>
      </dgm:t>
    </dgm:pt>
    <dgm:pt modelId="{CCB983C9-3000-4645-AC74-1FD4FC696098}" type="parTrans" cxnId="{34B1C8AC-5187-4C95-A176-D92C4F23B5C7}">
      <dgm:prSet/>
      <dgm:spPr/>
      <dgm:t>
        <a:bodyPr/>
        <a:lstStyle/>
        <a:p>
          <a:endParaRPr lang="en-US"/>
        </a:p>
      </dgm:t>
    </dgm:pt>
    <dgm:pt modelId="{C04961A7-B42D-46E7-9339-09F9EB5A6696}" type="sibTrans" cxnId="{34B1C8AC-5187-4C95-A176-D92C4F23B5C7}">
      <dgm:prSet/>
      <dgm:spPr/>
      <dgm:t>
        <a:bodyPr/>
        <a:lstStyle/>
        <a:p>
          <a:endParaRPr lang="en-US"/>
        </a:p>
      </dgm:t>
    </dgm:pt>
    <dgm:pt modelId="{8CED7CA1-1FDB-4F44-8B50-2544E9D85536}">
      <dgm:prSet/>
      <dgm:spPr/>
      <dgm:t>
        <a:bodyPr/>
        <a:lstStyle/>
        <a:p>
          <a:r>
            <a:rPr lang="en-US"/>
            <a:t>What Matters to Me</a:t>
          </a:r>
        </a:p>
      </dgm:t>
    </dgm:pt>
    <dgm:pt modelId="{A6D511AA-7855-429B-9FE2-75901F40ACFD}" type="parTrans" cxnId="{8427F666-CC17-460A-B7A1-082B20E4513C}">
      <dgm:prSet/>
      <dgm:spPr/>
      <dgm:t>
        <a:bodyPr/>
        <a:lstStyle/>
        <a:p>
          <a:endParaRPr lang="en-US"/>
        </a:p>
      </dgm:t>
    </dgm:pt>
    <dgm:pt modelId="{07860B52-F8D0-4FEA-BC30-99CCE107ABA2}" type="sibTrans" cxnId="{8427F666-CC17-460A-B7A1-082B20E4513C}">
      <dgm:prSet/>
      <dgm:spPr/>
      <dgm:t>
        <a:bodyPr/>
        <a:lstStyle/>
        <a:p>
          <a:endParaRPr lang="en-US"/>
        </a:p>
      </dgm:t>
    </dgm:pt>
    <dgm:pt modelId="{B2FB4806-CDE8-451A-9F7A-B1F8923AB87D}">
      <dgm:prSet phldr="0"/>
      <dgm:spPr/>
      <dgm:t>
        <a:bodyPr/>
        <a:lstStyle/>
        <a:p>
          <a:pPr rtl="0"/>
          <a:r>
            <a:rPr lang="en-US">
              <a:latin typeface="Calibri Light" panose="020F0302020204030204"/>
            </a:rPr>
            <a:t>Health Literacy</a:t>
          </a:r>
          <a:endParaRPr lang="en-US"/>
        </a:p>
      </dgm:t>
    </dgm:pt>
    <dgm:pt modelId="{83D9D557-1212-4CFF-9A34-A7206A4E68DC}" type="parTrans" cxnId="{63642B62-0EFE-41F3-BF8D-E61DCFB287B8}">
      <dgm:prSet/>
      <dgm:spPr/>
      <dgm:t>
        <a:bodyPr/>
        <a:lstStyle/>
        <a:p>
          <a:endParaRPr lang="en-US"/>
        </a:p>
      </dgm:t>
    </dgm:pt>
    <dgm:pt modelId="{66400BEC-AB9E-402D-AEC5-8D7961BBF03D}" type="sibTrans" cxnId="{63642B62-0EFE-41F3-BF8D-E61DCFB287B8}">
      <dgm:prSet/>
      <dgm:spPr/>
      <dgm:t>
        <a:bodyPr/>
        <a:lstStyle/>
        <a:p>
          <a:endParaRPr lang="en-US"/>
        </a:p>
      </dgm:t>
    </dgm:pt>
    <dgm:pt modelId="{FD4A81E2-2878-4B18-8F4C-638BF2772F63}">
      <dgm:prSet/>
      <dgm:spPr/>
      <dgm:t>
        <a:bodyPr/>
        <a:lstStyle/>
        <a:p>
          <a:pPr rtl="0"/>
          <a:r>
            <a:rPr lang="en-US">
              <a:latin typeface="Calibri Light" panose="020F0302020204030204"/>
            </a:rPr>
            <a:t>Solution Focussed</a:t>
          </a:r>
          <a:endParaRPr lang="en-US"/>
        </a:p>
      </dgm:t>
    </dgm:pt>
    <dgm:pt modelId="{7015016D-7A83-41E0-92C5-22BA8FB0A792}" type="parTrans" cxnId="{0B9E5E15-9085-4170-98F6-B06CAA884636}">
      <dgm:prSet/>
      <dgm:spPr/>
      <dgm:t>
        <a:bodyPr/>
        <a:lstStyle/>
        <a:p>
          <a:endParaRPr lang="en-US"/>
        </a:p>
      </dgm:t>
    </dgm:pt>
    <dgm:pt modelId="{8FAF07AE-CA2F-47D3-AAAF-6F662EE56749}" type="sibTrans" cxnId="{0B9E5E15-9085-4170-98F6-B06CAA884636}">
      <dgm:prSet/>
      <dgm:spPr/>
      <dgm:t>
        <a:bodyPr/>
        <a:lstStyle/>
        <a:p>
          <a:endParaRPr lang="en-US"/>
        </a:p>
      </dgm:t>
    </dgm:pt>
    <dgm:pt modelId="{E7DE1F7D-6F48-474A-B6BF-CF0EB62D9E4E}">
      <dgm:prSet/>
      <dgm:spPr/>
      <dgm:t>
        <a:bodyPr/>
        <a:lstStyle/>
        <a:p>
          <a:r>
            <a:rPr lang="en-US"/>
            <a:t>Building Relationships</a:t>
          </a:r>
        </a:p>
      </dgm:t>
    </dgm:pt>
    <dgm:pt modelId="{9D4C8BCA-777E-4DFE-A8E5-25EEF85210F0}" type="parTrans" cxnId="{CFCB462F-ECBD-4795-9D65-95E2CB19E236}">
      <dgm:prSet/>
      <dgm:spPr/>
      <dgm:t>
        <a:bodyPr/>
        <a:lstStyle/>
        <a:p>
          <a:endParaRPr lang="en-US"/>
        </a:p>
      </dgm:t>
    </dgm:pt>
    <dgm:pt modelId="{83C0DDFF-D217-41AF-B042-BC73437D2CF6}" type="sibTrans" cxnId="{CFCB462F-ECBD-4795-9D65-95E2CB19E236}">
      <dgm:prSet/>
      <dgm:spPr/>
      <dgm:t>
        <a:bodyPr/>
        <a:lstStyle/>
        <a:p>
          <a:endParaRPr lang="en-US"/>
        </a:p>
      </dgm:t>
    </dgm:pt>
    <dgm:pt modelId="{3A6E7B93-7A21-4962-914B-4E1FE727ECEF}">
      <dgm:prSet/>
      <dgm:spPr/>
      <dgm:t>
        <a:bodyPr/>
        <a:lstStyle/>
        <a:p>
          <a:r>
            <a:rPr lang="en-US"/>
            <a:t>Connecting and collaborating with the VCSE and Statutory Services</a:t>
          </a:r>
        </a:p>
      </dgm:t>
    </dgm:pt>
    <dgm:pt modelId="{B5C33B76-5458-44B7-A96E-8C4AB51C6D8A}" type="parTrans" cxnId="{83F703BE-0820-421F-8DAF-66B0B52A9BF3}">
      <dgm:prSet/>
      <dgm:spPr/>
      <dgm:t>
        <a:bodyPr/>
        <a:lstStyle/>
        <a:p>
          <a:endParaRPr lang="en-US"/>
        </a:p>
      </dgm:t>
    </dgm:pt>
    <dgm:pt modelId="{89D4B7F4-1BD2-4313-AD24-D9386ADF6518}" type="sibTrans" cxnId="{83F703BE-0820-421F-8DAF-66B0B52A9BF3}">
      <dgm:prSet/>
      <dgm:spPr/>
      <dgm:t>
        <a:bodyPr/>
        <a:lstStyle/>
        <a:p>
          <a:endParaRPr lang="en-US"/>
        </a:p>
      </dgm:t>
    </dgm:pt>
    <dgm:pt modelId="{9E32CD5D-9142-402C-A530-16573FABE7B7}">
      <dgm:prSet/>
      <dgm:spPr/>
      <dgm:t>
        <a:bodyPr/>
        <a:lstStyle/>
        <a:p>
          <a:r>
            <a:rPr lang="en-US"/>
            <a:t>A multi-agency approach</a:t>
          </a:r>
        </a:p>
      </dgm:t>
    </dgm:pt>
    <dgm:pt modelId="{2B46264A-089D-42CD-A7A5-EEA9FA7C40B8}" type="parTrans" cxnId="{A7A19933-4556-49A1-86E9-1DFD403CB849}">
      <dgm:prSet/>
      <dgm:spPr/>
      <dgm:t>
        <a:bodyPr/>
        <a:lstStyle/>
        <a:p>
          <a:endParaRPr lang="en-US"/>
        </a:p>
      </dgm:t>
    </dgm:pt>
    <dgm:pt modelId="{C53F78ED-6227-4C2C-BB06-108171FF9C0D}" type="sibTrans" cxnId="{A7A19933-4556-49A1-86E9-1DFD403CB849}">
      <dgm:prSet/>
      <dgm:spPr/>
      <dgm:t>
        <a:bodyPr/>
        <a:lstStyle/>
        <a:p>
          <a:endParaRPr lang="en-US"/>
        </a:p>
      </dgm:t>
    </dgm:pt>
    <dgm:pt modelId="{7284A0BC-69EF-4CAB-BE19-2F907D582365}">
      <dgm:prSet/>
      <dgm:spPr/>
      <dgm:t>
        <a:bodyPr/>
        <a:lstStyle/>
        <a:p>
          <a:r>
            <a:rPr lang="en-US"/>
            <a:t>Attending groups with patients</a:t>
          </a:r>
        </a:p>
      </dgm:t>
    </dgm:pt>
    <dgm:pt modelId="{06FA976D-5BF0-48F2-8DF4-00BA857F8147}" type="parTrans" cxnId="{16D46A8B-F2EB-4EF0-88ED-22E95BDB52B4}">
      <dgm:prSet/>
      <dgm:spPr/>
      <dgm:t>
        <a:bodyPr/>
        <a:lstStyle/>
        <a:p>
          <a:endParaRPr lang="en-US"/>
        </a:p>
      </dgm:t>
    </dgm:pt>
    <dgm:pt modelId="{1337AFC7-DA0D-400E-BE9C-BEC91740933F}" type="sibTrans" cxnId="{16D46A8B-F2EB-4EF0-88ED-22E95BDB52B4}">
      <dgm:prSet/>
      <dgm:spPr/>
      <dgm:t>
        <a:bodyPr/>
        <a:lstStyle/>
        <a:p>
          <a:endParaRPr lang="en-US"/>
        </a:p>
      </dgm:t>
    </dgm:pt>
    <dgm:pt modelId="{0F3C7004-1BC5-4F0C-BA88-7A5A4EE9FD4B}">
      <dgm:prSet/>
      <dgm:spPr/>
      <dgm:t>
        <a:bodyPr/>
        <a:lstStyle/>
        <a:p>
          <a:r>
            <a:rPr lang="en-US"/>
            <a:t>Open door policy on discharge from the service</a:t>
          </a:r>
        </a:p>
      </dgm:t>
    </dgm:pt>
    <dgm:pt modelId="{901B0C77-B10F-43AC-B9F1-A55F9E7B4EDD}" type="parTrans" cxnId="{5C3F009D-6BCF-4E6C-B77D-E7BFA435EA06}">
      <dgm:prSet/>
      <dgm:spPr/>
      <dgm:t>
        <a:bodyPr/>
        <a:lstStyle/>
        <a:p>
          <a:endParaRPr lang="en-US"/>
        </a:p>
      </dgm:t>
    </dgm:pt>
    <dgm:pt modelId="{150AE9A9-F1F1-4832-92F8-7ADC9404A22E}" type="sibTrans" cxnId="{5C3F009D-6BCF-4E6C-B77D-E7BFA435EA06}">
      <dgm:prSet/>
      <dgm:spPr/>
      <dgm:t>
        <a:bodyPr/>
        <a:lstStyle/>
        <a:p>
          <a:endParaRPr lang="en-US"/>
        </a:p>
      </dgm:t>
    </dgm:pt>
    <dgm:pt modelId="{A46FF43E-A49A-43CE-A6F2-83B56E1D021B}">
      <dgm:prSet phldr="0"/>
      <dgm:spPr/>
      <dgm:t>
        <a:bodyPr/>
        <a:lstStyle/>
        <a:p>
          <a:pPr rtl="0"/>
          <a:r>
            <a:rPr lang="en-US">
              <a:latin typeface="Calibri Light" panose="020F0302020204030204"/>
            </a:rPr>
            <a:t>Adressing the Social Determinates of Health</a:t>
          </a:r>
          <a:endParaRPr lang="en-US"/>
        </a:p>
      </dgm:t>
    </dgm:pt>
    <dgm:pt modelId="{8694658F-77ED-456D-81B0-C0C07D2B4329}" type="parTrans" cxnId="{A90355B6-BA24-4B1C-9549-6E7CCB34D0BE}">
      <dgm:prSet/>
      <dgm:spPr/>
      <dgm:t>
        <a:bodyPr/>
        <a:lstStyle/>
        <a:p>
          <a:endParaRPr lang="en-US"/>
        </a:p>
      </dgm:t>
    </dgm:pt>
    <dgm:pt modelId="{FB8BF535-3F5C-486D-9F66-1FB3F3331D7F}" type="sibTrans" cxnId="{A90355B6-BA24-4B1C-9549-6E7CCB34D0BE}">
      <dgm:prSet/>
      <dgm:spPr/>
      <dgm:t>
        <a:bodyPr/>
        <a:lstStyle/>
        <a:p>
          <a:endParaRPr lang="en-US"/>
        </a:p>
      </dgm:t>
    </dgm:pt>
    <dgm:pt modelId="{734C983B-3D66-4000-AE0A-78787A677840}">
      <dgm:prSet phldr="0"/>
      <dgm:spPr/>
      <dgm:t>
        <a:bodyPr/>
        <a:lstStyle/>
        <a:p>
          <a:pPr rtl="0"/>
          <a:r>
            <a:rPr lang="en-US" err="1">
              <a:latin typeface="Calibri Light" panose="020F0302020204030204"/>
            </a:rPr>
            <a:t>Personalised</a:t>
          </a:r>
          <a:r>
            <a:rPr lang="en-US">
              <a:latin typeface="Calibri Light" panose="020F0302020204030204"/>
            </a:rPr>
            <a:t> Care planning</a:t>
          </a:r>
        </a:p>
      </dgm:t>
    </dgm:pt>
    <dgm:pt modelId="{4AD8EEC0-4220-4ECD-B8FB-76B7BB91131F}" type="parTrans" cxnId="{CEA60110-6AF4-42E5-B0D5-707C0B72E85F}">
      <dgm:prSet/>
      <dgm:spPr/>
    </dgm:pt>
    <dgm:pt modelId="{AB1882A0-2C39-4AE4-BE9E-B1DD535CD928}" type="sibTrans" cxnId="{CEA60110-6AF4-42E5-B0D5-707C0B72E85F}">
      <dgm:prSet/>
      <dgm:spPr/>
    </dgm:pt>
    <dgm:pt modelId="{1A7A87AA-D027-469B-A171-539672341B55}" type="pres">
      <dgm:prSet presAssocID="{0D313B5C-2414-4DCC-B5CA-45345F31E97B}" presName="diagram" presStyleCnt="0">
        <dgm:presLayoutVars>
          <dgm:dir/>
          <dgm:resizeHandles val="exact"/>
        </dgm:presLayoutVars>
      </dgm:prSet>
      <dgm:spPr/>
    </dgm:pt>
    <dgm:pt modelId="{45CDC4AF-C712-4745-AF6C-C89C57F4BC1E}" type="pres">
      <dgm:prSet presAssocID="{71C51660-E4D0-4F93-86A7-F3EC7230DF93}" presName="node" presStyleLbl="node1" presStyleIdx="0" presStyleCnt="12">
        <dgm:presLayoutVars>
          <dgm:bulletEnabled val="1"/>
        </dgm:presLayoutVars>
      </dgm:prSet>
      <dgm:spPr/>
    </dgm:pt>
    <dgm:pt modelId="{C15C774E-5F99-4C21-8525-D6549D94AEDC}" type="pres">
      <dgm:prSet presAssocID="{DF2CE6E5-734D-4EF5-BB22-32FFB96674EF}" presName="sibTrans" presStyleCnt="0"/>
      <dgm:spPr/>
    </dgm:pt>
    <dgm:pt modelId="{6837A5F8-C43A-4E8A-B5C6-7B738CB59614}" type="pres">
      <dgm:prSet presAssocID="{7A48BAB3-A7F0-43C1-8B36-2AA2F18588B1}" presName="node" presStyleLbl="node1" presStyleIdx="1" presStyleCnt="12">
        <dgm:presLayoutVars>
          <dgm:bulletEnabled val="1"/>
        </dgm:presLayoutVars>
      </dgm:prSet>
      <dgm:spPr/>
    </dgm:pt>
    <dgm:pt modelId="{68C38E8E-04B4-4F41-8381-DE652627A777}" type="pres">
      <dgm:prSet presAssocID="{C04961A7-B42D-46E7-9339-09F9EB5A6696}" presName="sibTrans" presStyleCnt="0"/>
      <dgm:spPr/>
    </dgm:pt>
    <dgm:pt modelId="{7A72F801-A503-44A7-8015-6E57999ED704}" type="pres">
      <dgm:prSet presAssocID="{8CED7CA1-1FDB-4F44-8B50-2544E9D85536}" presName="node" presStyleLbl="node1" presStyleIdx="2" presStyleCnt="12">
        <dgm:presLayoutVars>
          <dgm:bulletEnabled val="1"/>
        </dgm:presLayoutVars>
      </dgm:prSet>
      <dgm:spPr/>
    </dgm:pt>
    <dgm:pt modelId="{8D8F2320-F9ED-4CB5-AA4F-BFA0FFACE32E}" type="pres">
      <dgm:prSet presAssocID="{07860B52-F8D0-4FEA-BC30-99CCE107ABA2}" presName="sibTrans" presStyleCnt="0"/>
      <dgm:spPr/>
    </dgm:pt>
    <dgm:pt modelId="{2B093C7F-7E5F-4843-87A8-F1E79D1598A1}" type="pres">
      <dgm:prSet presAssocID="{B2FB4806-CDE8-451A-9F7A-B1F8923AB87D}" presName="node" presStyleLbl="node1" presStyleIdx="3" presStyleCnt="12">
        <dgm:presLayoutVars>
          <dgm:bulletEnabled val="1"/>
        </dgm:presLayoutVars>
      </dgm:prSet>
      <dgm:spPr/>
    </dgm:pt>
    <dgm:pt modelId="{FDFDEA21-2BA7-496E-BF4A-DF4EEDD8CA2B}" type="pres">
      <dgm:prSet presAssocID="{66400BEC-AB9E-402D-AEC5-8D7961BBF03D}" presName="sibTrans" presStyleCnt="0"/>
      <dgm:spPr/>
    </dgm:pt>
    <dgm:pt modelId="{35365AF4-420C-4CF9-B04A-74D7FA0D1DA9}" type="pres">
      <dgm:prSet presAssocID="{FD4A81E2-2878-4B18-8F4C-638BF2772F63}" presName="node" presStyleLbl="node1" presStyleIdx="4" presStyleCnt="12">
        <dgm:presLayoutVars>
          <dgm:bulletEnabled val="1"/>
        </dgm:presLayoutVars>
      </dgm:prSet>
      <dgm:spPr/>
    </dgm:pt>
    <dgm:pt modelId="{ABE55FB7-BAB6-451A-9F75-4045AB4133AE}" type="pres">
      <dgm:prSet presAssocID="{8FAF07AE-CA2F-47D3-AAAF-6F662EE56749}" presName="sibTrans" presStyleCnt="0"/>
      <dgm:spPr/>
    </dgm:pt>
    <dgm:pt modelId="{C131F67D-0384-4F2A-8CF9-D42804802412}" type="pres">
      <dgm:prSet presAssocID="{E7DE1F7D-6F48-474A-B6BF-CF0EB62D9E4E}" presName="node" presStyleLbl="node1" presStyleIdx="5" presStyleCnt="12">
        <dgm:presLayoutVars>
          <dgm:bulletEnabled val="1"/>
        </dgm:presLayoutVars>
      </dgm:prSet>
      <dgm:spPr/>
    </dgm:pt>
    <dgm:pt modelId="{272AE0CC-D2FF-4D1B-A8ED-C73C312B87F5}" type="pres">
      <dgm:prSet presAssocID="{83C0DDFF-D217-41AF-B042-BC73437D2CF6}" presName="sibTrans" presStyleCnt="0"/>
      <dgm:spPr/>
    </dgm:pt>
    <dgm:pt modelId="{EB52BBC7-6783-4F92-A33B-6AC764E52A73}" type="pres">
      <dgm:prSet presAssocID="{3A6E7B93-7A21-4962-914B-4E1FE727ECEF}" presName="node" presStyleLbl="node1" presStyleIdx="6" presStyleCnt="12">
        <dgm:presLayoutVars>
          <dgm:bulletEnabled val="1"/>
        </dgm:presLayoutVars>
      </dgm:prSet>
      <dgm:spPr/>
    </dgm:pt>
    <dgm:pt modelId="{5539816B-D83B-48E3-8B34-C66447AE4A9C}" type="pres">
      <dgm:prSet presAssocID="{89D4B7F4-1BD2-4313-AD24-D9386ADF6518}" presName="sibTrans" presStyleCnt="0"/>
      <dgm:spPr/>
    </dgm:pt>
    <dgm:pt modelId="{F6D7C145-2CA4-4B8A-94C0-D52869098FA1}" type="pres">
      <dgm:prSet presAssocID="{9E32CD5D-9142-402C-A530-16573FABE7B7}" presName="node" presStyleLbl="node1" presStyleIdx="7" presStyleCnt="12">
        <dgm:presLayoutVars>
          <dgm:bulletEnabled val="1"/>
        </dgm:presLayoutVars>
      </dgm:prSet>
      <dgm:spPr/>
    </dgm:pt>
    <dgm:pt modelId="{79C4B459-7130-4D0F-B759-5C8097ACB386}" type="pres">
      <dgm:prSet presAssocID="{C53F78ED-6227-4C2C-BB06-108171FF9C0D}" presName="sibTrans" presStyleCnt="0"/>
      <dgm:spPr/>
    </dgm:pt>
    <dgm:pt modelId="{18C1E7CD-54C7-4ED4-BE00-01FD44B94ED9}" type="pres">
      <dgm:prSet presAssocID="{7284A0BC-69EF-4CAB-BE19-2F907D582365}" presName="node" presStyleLbl="node1" presStyleIdx="8" presStyleCnt="12">
        <dgm:presLayoutVars>
          <dgm:bulletEnabled val="1"/>
        </dgm:presLayoutVars>
      </dgm:prSet>
      <dgm:spPr/>
    </dgm:pt>
    <dgm:pt modelId="{CF76B6C8-BE8A-4D18-A789-33BF19F2D001}" type="pres">
      <dgm:prSet presAssocID="{1337AFC7-DA0D-400E-BE9C-BEC91740933F}" presName="sibTrans" presStyleCnt="0"/>
      <dgm:spPr/>
    </dgm:pt>
    <dgm:pt modelId="{A1901DC1-14B3-4C83-B19C-A964EF2C2F44}" type="pres">
      <dgm:prSet presAssocID="{0F3C7004-1BC5-4F0C-BA88-7A5A4EE9FD4B}" presName="node" presStyleLbl="node1" presStyleIdx="9" presStyleCnt="12">
        <dgm:presLayoutVars>
          <dgm:bulletEnabled val="1"/>
        </dgm:presLayoutVars>
      </dgm:prSet>
      <dgm:spPr/>
    </dgm:pt>
    <dgm:pt modelId="{5623441E-CA39-42B6-9C78-8EBA690627CA}" type="pres">
      <dgm:prSet presAssocID="{150AE9A9-F1F1-4832-92F8-7ADC9404A22E}" presName="sibTrans" presStyleCnt="0"/>
      <dgm:spPr/>
    </dgm:pt>
    <dgm:pt modelId="{0551EFAF-B3B0-4457-B4CC-8916B840C3AB}" type="pres">
      <dgm:prSet presAssocID="{A46FF43E-A49A-43CE-A6F2-83B56E1D021B}" presName="node" presStyleLbl="node1" presStyleIdx="10" presStyleCnt="12">
        <dgm:presLayoutVars>
          <dgm:bulletEnabled val="1"/>
        </dgm:presLayoutVars>
      </dgm:prSet>
      <dgm:spPr/>
    </dgm:pt>
    <dgm:pt modelId="{91CEDD09-52FA-48F9-AB70-C1AEDD636B41}" type="pres">
      <dgm:prSet presAssocID="{FB8BF535-3F5C-486D-9F66-1FB3F3331D7F}" presName="sibTrans" presStyleCnt="0"/>
      <dgm:spPr/>
    </dgm:pt>
    <dgm:pt modelId="{BDEAA976-7D47-476D-8490-1633202EAD02}" type="pres">
      <dgm:prSet presAssocID="{734C983B-3D66-4000-AE0A-78787A677840}" presName="node" presStyleLbl="node1" presStyleIdx="11" presStyleCnt="12">
        <dgm:presLayoutVars>
          <dgm:bulletEnabled val="1"/>
        </dgm:presLayoutVars>
      </dgm:prSet>
      <dgm:spPr/>
    </dgm:pt>
  </dgm:ptLst>
  <dgm:cxnLst>
    <dgm:cxn modelId="{CEA60110-6AF4-42E5-B0D5-707C0B72E85F}" srcId="{0D313B5C-2414-4DCC-B5CA-45345F31E97B}" destId="{734C983B-3D66-4000-AE0A-78787A677840}" srcOrd="11" destOrd="0" parTransId="{4AD8EEC0-4220-4ECD-B8FB-76B7BB91131F}" sibTransId="{AB1882A0-2C39-4AE4-BE9E-B1DD535CD928}"/>
    <dgm:cxn modelId="{64055B13-0C8D-4BB0-9788-C961CE13040F}" type="presOf" srcId="{9E32CD5D-9142-402C-A530-16573FABE7B7}" destId="{F6D7C145-2CA4-4B8A-94C0-D52869098FA1}" srcOrd="0" destOrd="0" presId="urn:microsoft.com/office/officeart/2005/8/layout/default"/>
    <dgm:cxn modelId="{0B9E5E15-9085-4170-98F6-B06CAA884636}" srcId="{0D313B5C-2414-4DCC-B5CA-45345F31E97B}" destId="{FD4A81E2-2878-4B18-8F4C-638BF2772F63}" srcOrd="4" destOrd="0" parTransId="{7015016D-7A83-41E0-92C5-22BA8FB0A792}" sibTransId="{8FAF07AE-CA2F-47D3-AAAF-6F662EE56749}"/>
    <dgm:cxn modelId="{6D0E8215-92EE-4459-AC2D-489ABB554285}" type="presOf" srcId="{734C983B-3D66-4000-AE0A-78787A677840}" destId="{BDEAA976-7D47-476D-8490-1633202EAD02}" srcOrd="0" destOrd="0" presId="urn:microsoft.com/office/officeart/2005/8/layout/default"/>
    <dgm:cxn modelId="{CFCB462F-ECBD-4795-9D65-95E2CB19E236}" srcId="{0D313B5C-2414-4DCC-B5CA-45345F31E97B}" destId="{E7DE1F7D-6F48-474A-B6BF-CF0EB62D9E4E}" srcOrd="5" destOrd="0" parTransId="{9D4C8BCA-777E-4DFE-A8E5-25EEF85210F0}" sibTransId="{83C0DDFF-D217-41AF-B042-BC73437D2CF6}"/>
    <dgm:cxn modelId="{A7A19933-4556-49A1-86E9-1DFD403CB849}" srcId="{0D313B5C-2414-4DCC-B5CA-45345F31E97B}" destId="{9E32CD5D-9142-402C-A530-16573FABE7B7}" srcOrd="7" destOrd="0" parTransId="{2B46264A-089D-42CD-A7A5-EEA9FA7C40B8}" sibTransId="{C53F78ED-6227-4C2C-BB06-108171FF9C0D}"/>
    <dgm:cxn modelId="{8210103B-B3EA-4175-B8F7-5134A230E698}" type="presOf" srcId="{7284A0BC-69EF-4CAB-BE19-2F907D582365}" destId="{18C1E7CD-54C7-4ED4-BE00-01FD44B94ED9}" srcOrd="0" destOrd="0" presId="urn:microsoft.com/office/officeart/2005/8/layout/default"/>
    <dgm:cxn modelId="{259E9B40-3DBD-4B62-82F8-7DD1B4BAC695}" type="presOf" srcId="{0D313B5C-2414-4DCC-B5CA-45345F31E97B}" destId="{1A7A87AA-D027-469B-A171-539672341B55}" srcOrd="0" destOrd="0" presId="urn:microsoft.com/office/officeart/2005/8/layout/default"/>
    <dgm:cxn modelId="{FE5BBB61-DA73-4B7C-824F-AE4413E1D3D6}" type="presOf" srcId="{FD4A81E2-2878-4B18-8F4C-638BF2772F63}" destId="{35365AF4-420C-4CF9-B04A-74D7FA0D1DA9}" srcOrd="0" destOrd="0" presId="urn:microsoft.com/office/officeart/2005/8/layout/default"/>
    <dgm:cxn modelId="{63642B62-0EFE-41F3-BF8D-E61DCFB287B8}" srcId="{0D313B5C-2414-4DCC-B5CA-45345F31E97B}" destId="{B2FB4806-CDE8-451A-9F7A-B1F8923AB87D}" srcOrd="3" destOrd="0" parTransId="{83D9D557-1212-4CFF-9A34-A7206A4E68DC}" sibTransId="{66400BEC-AB9E-402D-AEC5-8D7961BBF03D}"/>
    <dgm:cxn modelId="{8427F666-CC17-460A-B7A1-082B20E4513C}" srcId="{0D313B5C-2414-4DCC-B5CA-45345F31E97B}" destId="{8CED7CA1-1FDB-4F44-8B50-2544E9D85536}" srcOrd="2" destOrd="0" parTransId="{A6D511AA-7855-429B-9FE2-75901F40ACFD}" sibTransId="{07860B52-F8D0-4FEA-BC30-99CCE107ABA2}"/>
    <dgm:cxn modelId="{524FD549-E3FE-4585-8813-B26CE28F7498}" type="presOf" srcId="{0F3C7004-1BC5-4F0C-BA88-7A5A4EE9FD4B}" destId="{A1901DC1-14B3-4C83-B19C-A964EF2C2F44}" srcOrd="0" destOrd="0" presId="urn:microsoft.com/office/officeart/2005/8/layout/default"/>
    <dgm:cxn modelId="{AAA92E4E-9C33-496D-A912-1315C06A6301}" srcId="{0D313B5C-2414-4DCC-B5CA-45345F31E97B}" destId="{71C51660-E4D0-4F93-86A7-F3EC7230DF93}" srcOrd="0" destOrd="0" parTransId="{458CDA87-FCD0-4962-A5F4-3BE422E0768B}" sibTransId="{DF2CE6E5-734D-4EF5-BB22-32FFB96674EF}"/>
    <dgm:cxn modelId="{2D55727E-9B71-475D-AF43-0FF4171AFE37}" type="presOf" srcId="{3A6E7B93-7A21-4962-914B-4E1FE727ECEF}" destId="{EB52BBC7-6783-4F92-A33B-6AC764E52A73}" srcOrd="0" destOrd="0" presId="urn:microsoft.com/office/officeart/2005/8/layout/default"/>
    <dgm:cxn modelId="{DE9E0B86-2A46-4735-A530-ED62AC279A5E}" type="presOf" srcId="{8CED7CA1-1FDB-4F44-8B50-2544E9D85536}" destId="{7A72F801-A503-44A7-8015-6E57999ED704}" srcOrd="0" destOrd="0" presId="urn:microsoft.com/office/officeart/2005/8/layout/default"/>
    <dgm:cxn modelId="{A6C13B89-FA87-43DE-9A97-78AFCAD1406E}" type="presOf" srcId="{E7DE1F7D-6F48-474A-B6BF-CF0EB62D9E4E}" destId="{C131F67D-0384-4F2A-8CF9-D42804802412}" srcOrd="0" destOrd="0" presId="urn:microsoft.com/office/officeart/2005/8/layout/default"/>
    <dgm:cxn modelId="{16D46A8B-F2EB-4EF0-88ED-22E95BDB52B4}" srcId="{0D313B5C-2414-4DCC-B5CA-45345F31E97B}" destId="{7284A0BC-69EF-4CAB-BE19-2F907D582365}" srcOrd="8" destOrd="0" parTransId="{06FA976D-5BF0-48F2-8DF4-00BA857F8147}" sibTransId="{1337AFC7-DA0D-400E-BE9C-BEC91740933F}"/>
    <dgm:cxn modelId="{5C3F009D-6BCF-4E6C-B77D-E7BFA435EA06}" srcId="{0D313B5C-2414-4DCC-B5CA-45345F31E97B}" destId="{0F3C7004-1BC5-4F0C-BA88-7A5A4EE9FD4B}" srcOrd="9" destOrd="0" parTransId="{901B0C77-B10F-43AC-B9F1-A55F9E7B4EDD}" sibTransId="{150AE9A9-F1F1-4832-92F8-7ADC9404A22E}"/>
    <dgm:cxn modelId="{D73E91A5-5CF0-4537-8D2E-C2BE1574CB13}" type="presOf" srcId="{A46FF43E-A49A-43CE-A6F2-83B56E1D021B}" destId="{0551EFAF-B3B0-4457-B4CC-8916B840C3AB}" srcOrd="0" destOrd="0" presId="urn:microsoft.com/office/officeart/2005/8/layout/default"/>
    <dgm:cxn modelId="{3ED55EA9-BBB2-47BC-8176-F48179BED1F6}" type="presOf" srcId="{7A48BAB3-A7F0-43C1-8B36-2AA2F18588B1}" destId="{6837A5F8-C43A-4E8A-B5C6-7B738CB59614}" srcOrd="0" destOrd="0" presId="urn:microsoft.com/office/officeart/2005/8/layout/default"/>
    <dgm:cxn modelId="{34B1C8AC-5187-4C95-A176-D92C4F23B5C7}" srcId="{0D313B5C-2414-4DCC-B5CA-45345F31E97B}" destId="{7A48BAB3-A7F0-43C1-8B36-2AA2F18588B1}" srcOrd="1" destOrd="0" parTransId="{CCB983C9-3000-4645-AC74-1FD4FC696098}" sibTransId="{C04961A7-B42D-46E7-9339-09F9EB5A6696}"/>
    <dgm:cxn modelId="{A90355B6-BA24-4B1C-9549-6E7CCB34D0BE}" srcId="{0D313B5C-2414-4DCC-B5CA-45345F31E97B}" destId="{A46FF43E-A49A-43CE-A6F2-83B56E1D021B}" srcOrd="10" destOrd="0" parTransId="{8694658F-77ED-456D-81B0-C0C07D2B4329}" sibTransId="{FB8BF535-3F5C-486D-9F66-1FB3F3331D7F}"/>
    <dgm:cxn modelId="{83F703BE-0820-421F-8DAF-66B0B52A9BF3}" srcId="{0D313B5C-2414-4DCC-B5CA-45345F31E97B}" destId="{3A6E7B93-7A21-4962-914B-4E1FE727ECEF}" srcOrd="6" destOrd="0" parTransId="{B5C33B76-5458-44B7-A96E-8C4AB51C6D8A}" sibTransId="{89D4B7F4-1BD2-4313-AD24-D9386ADF6518}"/>
    <dgm:cxn modelId="{3E78CACC-551A-4386-91F7-D7A17A347644}" type="presOf" srcId="{B2FB4806-CDE8-451A-9F7A-B1F8923AB87D}" destId="{2B093C7F-7E5F-4843-87A8-F1E79D1598A1}" srcOrd="0" destOrd="0" presId="urn:microsoft.com/office/officeart/2005/8/layout/default"/>
    <dgm:cxn modelId="{561179F3-9319-48C3-A54C-3DFA4E37C37A}" type="presOf" srcId="{71C51660-E4D0-4F93-86A7-F3EC7230DF93}" destId="{45CDC4AF-C712-4745-AF6C-C89C57F4BC1E}" srcOrd="0" destOrd="0" presId="urn:microsoft.com/office/officeart/2005/8/layout/default"/>
    <dgm:cxn modelId="{2DE14B24-92E7-457B-BC87-12B000AD0F6A}" type="presParOf" srcId="{1A7A87AA-D027-469B-A171-539672341B55}" destId="{45CDC4AF-C712-4745-AF6C-C89C57F4BC1E}" srcOrd="0" destOrd="0" presId="urn:microsoft.com/office/officeart/2005/8/layout/default"/>
    <dgm:cxn modelId="{82858E82-8A9C-4D03-B98F-0F1F9605A06B}" type="presParOf" srcId="{1A7A87AA-D027-469B-A171-539672341B55}" destId="{C15C774E-5F99-4C21-8525-D6549D94AEDC}" srcOrd="1" destOrd="0" presId="urn:microsoft.com/office/officeart/2005/8/layout/default"/>
    <dgm:cxn modelId="{FC627ED5-B01F-4DE9-A35F-7658BB8600E0}" type="presParOf" srcId="{1A7A87AA-D027-469B-A171-539672341B55}" destId="{6837A5F8-C43A-4E8A-B5C6-7B738CB59614}" srcOrd="2" destOrd="0" presId="urn:microsoft.com/office/officeart/2005/8/layout/default"/>
    <dgm:cxn modelId="{B4A5DCB2-978E-43FD-A91E-2A28DBE357DB}" type="presParOf" srcId="{1A7A87AA-D027-469B-A171-539672341B55}" destId="{68C38E8E-04B4-4F41-8381-DE652627A777}" srcOrd="3" destOrd="0" presId="urn:microsoft.com/office/officeart/2005/8/layout/default"/>
    <dgm:cxn modelId="{5A28DED9-0BB5-47A4-8136-A8CD85591E6E}" type="presParOf" srcId="{1A7A87AA-D027-469B-A171-539672341B55}" destId="{7A72F801-A503-44A7-8015-6E57999ED704}" srcOrd="4" destOrd="0" presId="urn:microsoft.com/office/officeart/2005/8/layout/default"/>
    <dgm:cxn modelId="{361319CF-2C04-47C3-83FB-7B817ADF7CE9}" type="presParOf" srcId="{1A7A87AA-D027-469B-A171-539672341B55}" destId="{8D8F2320-F9ED-4CB5-AA4F-BFA0FFACE32E}" srcOrd="5" destOrd="0" presId="urn:microsoft.com/office/officeart/2005/8/layout/default"/>
    <dgm:cxn modelId="{492B2486-A454-438D-A0A4-13A74B3B5E64}" type="presParOf" srcId="{1A7A87AA-D027-469B-A171-539672341B55}" destId="{2B093C7F-7E5F-4843-87A8-F1E79D1598A1}" srcOrd="6" destOrd="0" presId="urn:microsoft.com/office/officeart/2005/8/layout/default"/>
    <dgm:cxn modelId="{5891F0C1-85E5-4AEE-9B9C-2B31E989FFA7}" type="presParOf" srcId="{1A7A87AA-D027-469B-A171-539672341B55}" destId="{FDFDEA21-2BA7-496E-BF4A-DF4EEDD8CA2B}" srcOrd="7" destOrd="0" presId="urn:microsoft.com/office/officeart/2005/8/layout/default"/>
    <dgm:cxn modelId="{4CB9D576-78A5-44AD-8B43-18FAAE6FF0E4}" type="presParOf" srcId="{1A7A87AA-D027-469B-A171-539672341B55}" destId="{35365AF4-420C-4CF9-B04A-74D7FA0D1DA9}" srcOrd="8" destOrd="0" presId="urn:microsoft.com/office/officeart/2005/8/layout/default"/>
    <dgm:cxn modelId="{0D7EFF9F-B939-43BD-97E0-99F3CD641FA2}" type="presParOf" srcId="{1A7A87AA-D027-469B-A171-539672341B55}" destId="{ABE55FB7-BAB6-451A-9F75-4045AB4133AE}" srcOrd="9" destOrd="0" presId="urn:microsoft.com/office/officeart/2005/8/layout/default"/>
    <dgm:cxn modelId="{BB272CD6-D044-4E68-A50F-BD0366E6AEF1}" type="presParOf" srcId="{1A7A87AA-D027-469B-A171-539672341B55}" destId="{C131F67D-0384-4F2A-8CF9-D42804802412}" srcOrd="10" destOrd="0" presId="urn:microsoft.com/office/officeart/2005/8/layout/default"/>
    <dgm:cxn modelId="{C2E0F43A-7CB8-443D-BE5C-5ADE2CEE9C5A}" type="presParOf" srcId="{1A7A87AA-D027-469B-A171-539672341B55}" destId="{272AE0CC-D2FF-4D1B-A8ED-C73C312B87F5}" srcOrd="11" destOrd="0" presId="urn:microsoft.com/office/officeart/2005/8/layout/default"/>
    <dgm:cxn modelId="{68E27028-8D51-4DA9-93AD-1352A81DE882}" type="presParOf" srcId="{1A7A87AA-D027-469B-A171-539672341B55}" destId="{EB52BBC7-6783-4F92-A33B-6AC764E52A73}" srcOrd="12" destOrd="0" presId="urn:microsoft.com/office/officeart/2005/8/layout/default"/>
    <dgm:cxn modelId="{C516DB66-B2E1-4500-BCC9-F1FE6A273238}" type="presParOf" srcId="{1A7A87AA-D027-469B-A171-539672341B55}" destId="{5539816B-D83B-48E3-8B34-C66447AE4A9C}" srcOrd="13" destOrd="0" presId="urn:microsoft.com/office/officeart/2005/8/layout/default"/>
    <dgm:cxn modelId="{CE14C453-7A39-4C0B-81A8-63031D85EF86}" type="presParOf" srcId="{1A7A87AA-D027-469B-A171-539672341B55}" destId="{F6D7C145-2CA4-4B8A-94C0-D52869098FA1}" srcOrd="14" destOrd="0" presId="urn:microsoft.com/office/officeart/2005/8/layout/default"/>
    <dgm:cxn modelId="{E2EC38D8-016D-4EEC-8DE6-E4BB9E9C78D5}" type="presParOf" srcId="{1A7A87AA-D027-469B-A171-539672341B55}" destId="{79C4B459-7130-4D0F-B759-5C8097ACB386}" srcOrd="15" destOrd="0" presId="urn:microsoft.com/office/officeart/2005/8/layout/default"/>
    <dgm:cxn modelId="{2E23D93E-E2A8-4648-BA23-D1107203AA77}" type="presParOf" srcId="{1A7A87AA-D027-469B-A171-539672341B55}" destId="{18C1E7CD-54C7-4ED4-BE00-01FD44B94ED9}" srcOrd="16" destOrd="0" presId="urn:microsoft.com/office/officeart/2005/8/layout/default"/>
    <dgm:cxn modelId="{818CAD0D-818F-4C9A-B9EA-2F4AD51E75BA}" type="presParOf" srcId="{1A7A87AA-D027-469B-A171-539672341B55}" destId="{CF76B6C8-BE8A-4D18-A789-33BF19F2D001}" srcOrd="17" destOrd="0" presId="urn:microsoft.com/office/officeart/2005/8/layout/default"/>
    <dgm:cxn modelId="{7D225B46-FC40-4FFD-B106-D650768E1222}" type="presParOf" srcId="{1A7A87AA-D027-469B-A171-539672341B55}" destId="{A1901DC1-14B3-4C83-B19C-A964EF2C2F44}" srcOrd="18" destOrd="0" presId="urn:microsoft.com/office/officeart/2005/8/layout/default"/>
    <dgm:cxn modelId="{AB271C55-10F2-4D4A-84E7-E05E54E15BB7}" type="presParOf" srcId="{1A7A87AA-D027-469B-A171-539672341B55}" destId="{5623441E-CA39-42B6-9C78-8EBA690627CA}" srcOrd="19" destOrd="0" presId="urn:microsoft.com/office/officeart/2005/8/layout/default"/>
    <dgm:cxn modelId="{F3AE7590-FD0B-44EE-B762-E30451586F5D}" type="presParOf" srcId="{1A7A87AA-D027-469B-A171-539672341B55}" destId="{0551EFAF-B3B0-4457-B4CC-8916B840C3AB}" srcOrd="20" destOrd="0" presId="urn:microsoft.com/office/officeart/2005/8/layout/default"/>
    <dgm:cxn modelId="{0D3F0049-1E67-4696-99B4-9B51E8504307}" type="presParOf" srcId="{1A7A87AA-D027-469B-A171-539672341B55}" destId="{91CEDD09-52FA-48F9-AB70-C1AEDD636B41}" srcOrd="21" destOrd="0" presId="urn:microsoft.com/office/officeart/2005/8/layout/default"/>
    <dgm:cxn modelId="{FF6AAE50-57D2-40F9-8CBA-46A9488E3C9A}" type="presParOf" srcId="{1A7A87AA-D027-469B-A171-539672341B55}" destId="{BDEAA976-7D47-476D-8490-1633202EAD02}"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DC4AF-C712-4745-AF6C-C89C57F4BC1E}">
      <dsp:nvSpPr>
        <dsp:cNvPr id="0" name=""/>
        <dsp:cNvSpPr/>
      </dsp:nvSpPr>
      <dsp:spPr>
        <a:xfrm>
          <a:off x="438147" y="327"/>
          <a:ext cx="2365376" cy="1419225"/>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Holistic Approach</a:t>
          </a:r>
        </a:p>
      </dsp:txBody>
      <dsp:txXfrm>
        <a:off x="438147" y="327"/>
        <a:ext cx="2365376" cy="1419225"/>
      </dsp:txXfrm>
    </dsp:sp>
    <dsp:sp modelId="{6837A5F8-C43A-4E8A-B5C6-7B738CB59614}">
      <dsp:nvSpPr>
        <dsp:cNvPr id="0" name=""/>
        <dsp:cNvSpPr/>
      </dsp:nvSpPr>
      <dsp:spPr>
        <a:xfrm>
          <a:off x="3040061" y="327"/>
          <a:ext cx="2365376" cy="1419225"/>
        </a:xfrm>
        <a:prstGeom prst="rect">
          <a:avLst/>
        </a:prstGeom>
        <a:solidFill>
          <a:schemeClr val="accent3">
            <a:shade val="80000"/>
            <a:hueOff val="0"/>
            <a:satOff val="0"/>
            <a:lumOff val="17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ALWAYS Person </a:t>
          </a:r>
          <a:r>
            <a:rPr lang="en-US" sz="2200" kern="1200" err="1"/>
            <a:t>Centred</a:t>
          </a:r>
          <a:r>
            <a:rPr lang="en-US" sz="2200" kern="1200"/>
            <a:t> and Asset Based </a:t>
          </a:r>
        </a:p>
      </dsp:txBody>
      <dsp:txXfrm>
        <a:off x="3040061" y="327"/>
        <a:ext cx="2365376" cy="1419225"/>
      </dsp:txXfrm>
    </dsp:sp>
    <dsp:sp modelId="{7A72F801-A503-44A7-8015-6E57999ED704}">
      <dsp:nvSpPr>
        <dsp:cNvPr id="0" name=""/>
        <dsp:cNvSpPr/>
      </dsp:nvSpPr>
      <dsp:spPr>
        <a:xfrm>
          <a:off x="5641975" y="327"/>
          <a:ext cx="2365376" cy="1419225"/>
        </a:xfrm>
        <a:prstGeom prst="rect">
          <a:avLst/>
        </a:prstGeom>
        <a:solidFill>
          <a:schemeClr val="accent3">
            <a:shade val="80000"/>
            <a:hueOff val="0"/>
            <a:satOff val="0"/>
            <a:lumOff val="3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What Matters to Me</a:t>
          </a:r>
        </a:p>
      </dsp:txBody>
      <dsp:txXfrm>
        <a:off x="5641975" y="327"/>
        <a:ext cx="2365376" cy="1419225"/>
      </dsp:txXfrm>
    </dsp:sp>
    <dsp:sp modelId="{2B093C7F-7E5F-4843-87A8-F1E79D1598A1}">
      <dsp:nvSpPr>
        <dsp:cNvPr id="0" name=""/>
        <dsp:cNvSpPr/>
      </dsp:nvSpPr>
      <dsp:spPr>
        <a:xfrm>
          <a:off x="8243889" y="327"/>
          <a:ext cx="2365376" cy="1419225"/>
        </a:xfrm>
        <a:prstGeom prst="rect">
          <a:avLst/>
        </a:prstGeom>
        <a:solidFill>
          <a:schemeClr val="accent3">
            <a:shade val="80000"/>
            <a:hueOff val="0"/>
            <a:satOff val="0"/>
            <a:lumOff val="52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Health Literacy</a:t>
          </a:r>
          <a:endParaRPr lang="en-US" sz="2200" kern="1200"/>
        </a:p>
      </dsp:txBody>
      <dsp:txXfrm>
        <a:off x="8243889" y="327"/>
        <a:ext cx="2365376" cy="1419225"/>
      </dsp:txXfrm>
    </dsp:sp>
    <dsp:sp modelId="{35365AF4-420C-4CF9-B04A-74D7FA0D1DA9}">
      <dsp:nvSpPr>
        <dsp:cNvPr id="0" name=""/>
        <dsp:cNvSpPr/>
      </dsp:nvSpPr>
      <dsp:spPr>
        <a:xfrm>
          <a:off x="438147" y="1656091"/>
          <a:ext cx="2365376" cy="1419225"/>
        </a:xfrm>
        <a:prstGeom prst="rect">
          <a:avLst/>
        </a:prstGeom>
        <a:solidFill>
          <a:schemeClr val="accent3">
            <a:shade val="80000"/>
            <a:hueOff val="0"/>
            <a:satOff val="0"/>
            <a:lumOff val="69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Solution Focussed</a:t>
          </a:r>
          <a:endParaRPr lang="en-US" sz="2200" kern="1200"/>
        </a:p>
      </dsp:txBody>
      <dsp:txXfrm>
        <a:off x="438147" y="1656091"/>
        <a:ext cx="2365376" cy="1419225"/>
      </dsp:txXfrm>
    </dsp:sp>
    <dsp:sp modelId="{C131F67D-0384-4F2A-8CF9-D42804802412}">
      <dsp:nvSpPr>
        <dsp:cNvPr id="0" name=""/>
        <dsp:cNvSpPr/>
      </dsp:nvSpPr>
      <dsp:spPr>
        <a:xfrm>
          <a:off x="3040061" y="1656091"/>
          <a:ext cx="2365376" cy="1419225"/>
        </a:xfrm>
        <a:prstGeom prst="rect">
          <a:avLst/>
        </a:prstGeom>
        <a:solidFill>
          <a:schemeClr val="accent3">
            <a:shade val="80000"/>
            <a:hueOff val="0"/>
            <a:satOff val="0"/>
            <a:lumOff val="86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Building Relationships</a:t>
          </a:r>
        </a:p>
      </dsp:txBody>
      <dsp:txXfrm>
        <a:off x="3040061" y="1656091"/>
        <a:ext cx="2365376" cy="1419225"/>
      </dsp:txXfrm>
    </dsp:sp>
    <dsp:sp modelId="{EB52BBC7-6783-4F92-A33B-6AC764E52A73}">
      <dsp:nvSpPr>
        <dsp:cNvPr id="0" name=""/>
        <dsp:cNvSpPr/>
      </dsp:nvSpPr>
      <dsp:spPr>
        <a:xfrm>
          <a:off x="5641975" y="1656091"/>
          <a:ext cx="2365376" cy="1419225"/>
        </a:xfrm>
        <a:prstGeom prst="rect">
          <a:avLst/>
        </a:prstGeom>
        <a:solidFill>
          <a:schemeClr val="accent3">
            <a:shade val="80000"/>
            <a:hueOff val="0"/>
            <a:satOff val="0"/>
            <a:lumOff val="104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Connecting and collaborating with the VCSE and Statutory Services</a:t>
          </a:r>
        </a:p>
      </dsp:txBody>
      <dsp:txXfrm>
        <a:off x="5641975" y="1656091"/>
        <a:ext cx="2365376" cy="1419225"/>
      </dsp:txXfrm>
    </dsp:sp>
    <dsp:sp modelId="{F6D7C145-2CA4-4B8A-94C0-D52869098FA1}">
      <dsp:nvSpPr>
        <dsp:cNvPr id="0" name=""/>
        <dsp:cNvSpPr/>
      </dsp:nvSpPr>
      <dsp:spPr>
        <a:xfrm>
          <a:off x="8243889" y="1656091"/>
          <a:ext cx="2365376" cy="1419225"/>
        </a:xfrm>
        <a:prstGeom prst="rect">
          <a:avLst/>
        </a:prstGeom>
        <a:solidFill>
          <a:schemeClr val="accent3">
            <a:shade val="80000"/>
            <a:hueOff val="0"/>
            <a:satOff val="0"/>
            <a:lumOff val="12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 multi-agency approach</a:t>
          </a:r>
        </a:p>
      </dsp:txBody>
      <dsp:txXfrm>
        <a:off x="8243889" y="1656091"/>
        <a:ext cx="2365376" cy="1419225"/>
      </dsp:txXfrm>
    </dsp:sp>
    <dsp:sp modelId="{18C1E7CD-54C7-4ED4-BE00-01FD44B94ED9}">
      <dsp:nvSpPr>
        <dsp:cNvPr id="0" name=""/>
        <dsp:cNvSpPr/>
      </dsp:nvSpPr>
      <dsp:spPr>
        <a:xfrm>
          <a:off x="438147" y="3311854"/>
          <a:ext cx="2365376" cy="1419225"/>
        </a:xfrm>
        <a:prstGeom prst="rect">
          <a:avLst/>
        </a:prstGeom>
        <a:solidFill>
          <a:schemeClr val="accent3">
            <a:shade val="80000"/>
            <a:hueOff val="0"/>
            <a:satOff val="0"/>
            <a:lumOff val="138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Attending groups with patients</a:t>
          </a:r>
        </a:p>
      </dsp:txBody>
      <dsp:txXfrm>
        <a:off x="438147" y="3311854"/>
        <a:ext cx="2365376" cy="1419225"/>
      </dsp:txXfrm>
    </dsp:sp>
    <dsp:sp modelId="{A1901DC1-14B3-4C83-B19C-A964EF2C2F44}">
      <dsp:nvSpPr>
        <dsp:cNvPr id="0" name=""/>
        <dsp:cNvSpPr/>
      </dsp:nvSpPr>
      <dsp:spPr>
        <a:xfrm>
          <a:off x="3040061" y="3311854"/>
          <a:ext cx="2365376" cy="1419225"/>
        </a:xfrm>
        <a:prstGeom prst="rect">
          <a:avLst/>
        </a:prstGeom>
        <a:solidFill>
          <a:schemeClr val="accent3">
            <a:shade val="80000"/>
            <a:hueOff val="0"/>
            <a:satOff val="0"/>
            <a:lumOff val="15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Open door policy on discharge from the service</a:t>
          </a:r>
        </a:p>
      </dsp:txBody>
      <dsp:txXfrm>
        <a:off x="3040061" y="3311854"/>
        <a:ext cx="2365376" cy="1419225"/>
      </dsp:txXfrm>
    </dsp:sp>
    <dsp:sp modelId="{0551EFAF-B3B0-4457-B4CC-8916B840C3AB}">
      <dsp:nvSpPr>
        <dsp:cNvPr id="0" name=""/>
        <dsp:cNvSpPr/>
      </dsp:nvSpPr>
      <dsp:spPr>
        <a:xfrm>
          <a:off x="5641975" y="3311854"/>
          <a:ext cx="2365376" cy="1419225"/>
        </a:xfrm>
        <a:prstGeom prst="rect">
          <a:avLst/>
        </a:prstGeom>
        <a:solidFill>
          <a:schemeClr val="accent3">
            <a:shade val="80000"/>
            <a:hueOff val="0"/>
            <a:satOff val="0"/>
            <a:lumOff val="173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Adressing the Social Determinates of Health</a:t>
          </a:r>
          <a:endParaRPr lang="en-US" sz="2200" kern="1200"/>
        </a:p>
      </dsp:txBody>
      <dsp:txXfrm>
        <a:off x="5641975" y="3311854"/>
        <a:ext cx="2365376" cy="1419225"/>
      </dsp:txXfrm>
    </dsp:sp>
    <dsp:sp modelId="{BDEAA976-7D47-476D-8490-1633202EAD02}">
      <dsp:nvSpPr>
        <dsp:cNvPr id="0" name=""/>
        <dsp:cNvSpPr/>
      </dsp:nvSpPr>
      <dsp:spPr>
        <a:xfrm>
          <a:off x="8243889" y="3311854"/>
          <a:ext cx="2365376" cy="1419225"/>
        </a:xfrm>
        <a:prstGeom prst="rect">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err="1">
              <a:latin typeface="Calibri Light" panose="020F0302020204030204"/>
            </a:rPr>
            <a:t>Personalised</a:t>
          </a:r>
          <a:r>
            <a:rPr lang="en-US" sz="2200" kern="1200">
              <a:latin typeface="Calibri Light" panose="020F0302020204030204"/>
            </a:rPr>
            <a:t> Care planning</a:t>
          </a:r>
        </a:p>
      </dsp:txBody>
      <dsp:txXfrm>
        <a:off x="8243889" y="3311854"/>
        <a:ext cx="2365376" cy="14192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EF782-C56F-4B26-9260-4D99514B1817}" type="datetimeFigureOut">
              <a:rPr lang="en-GB" smtClean="0"/>
              <a:t>25/04/2023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81AC4-0EAA-4C01-AA26-F16E568E7F6A}" type="slidenum">
              <a:rPr lang="en-GB" smtClean="0"/>
              <a:t>‹#›</a:t>
            </a:fld>
            <a:endParaRPr lang="en-GB"/>
          </a:p>
        </p:txBody>
      </p:sp>
    </p:spTree>
    <p:extLst>
      <p:ext uri="{BB962C8B-B14F-4D97-AF65-F5344CB8AC3E}">
        <p14:creationId xmlns:p14="http://schemas.microsoft.com/office/powerpoint/2010/main" val="316179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Lucy</a:t>
            </a:r>
          </a:p>
        </p:txBody>
      </p:sp>
      <p:sp>
        <p:nvSpPr>
          <p:cNvPr id="4" name="Slide Number Placeholder 3"/>
          <p:cNvSpPr>
            <a:spLocks noGrp="1"/>
          </p:cNvSpPr>
          <p:nvPr>
            <p:ph type="sldNum" sz="quarter" idx="5"/>
          </p:nvPr>
        </p:nvSpPr>
        <p:spPr/>
        <p:txBody>
          <a:bodyPr/>
          <a:lstStyle/>
          <a:p>
            <a:fld id="{739A10F4-CE33-4A48-9851-8586BC42057B}" type="slidenum">
              <a:t>8</a:t>
            </a:fld>
            <a:endParaRPr lang="en-GB"/>
          </a:p>
        </p:txBody>
      </p:sp>
    </p:spTree>
    <p:extLst>
      <p:ext uri="{BB962C8B-B14F-4D97-AF65-F5344CB8AC3E}">
        <p14:creationId xmlns:p14="http://schemas.microsoft.com/office/powerpoint/2010/main" val="95949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Dahlgren and Whitehead rainbow (1991)- places individuals at the centre with various layers of influences on health surrounding them, inc. individual lifestyle factors, living and working conditions, other general social conditions. </a:t>
            </a:r>
          </a:p>
        </p:txBody>
      </p:sp>
      <p:sp>
        <p:nvSpPr>
          <p:cNvPr id="4" name="Slide Number Placeholder 3"/>
          <p:cNvSpPr>
            <a:spLocks noGrp="1"/>
          </p:cNvSpPr>
          <p:nvPr>
            <p:ph type="sldNum" sz="quarter" idx="5"/>
          </p:nvPr>
        </p:nvSpPr>
        <p:spPr/>
        <p:txBody>
          <a:bodyPr/>
          <a:lstStyle/>
          <a:p>
            <a:fld id="{99ABA35B-1B68-4049-BA62-63D17ACCF8CC}" type="slidenum">
              <a:rPr lang="en-GB" smtClean="0"/>
              <a:t>21</a:t>
            </a:fld>
            <a:endParaRPr lang="en-GB"/>
          </a:p>
        </p:txBody>
      </p:sp>
    </p:spTree>
    <p:extLst>
      <p:ext uri="{BB962C8B-B14F-4D97-AF65-F5344CB8AC3E}">
        <p14:creationId xmlns:p14="http://schemas.microsoft.com/office/powerpoint/2010/main" val="109136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 Profile: Detailed Analysis and charts</a:t>
            </a:r>
          </a:p>
        </p:txBody>
      </p:sp>
      <p:sp>
        <p:nvSpPr>
          <p:cNvPr id="4" name="Slide Number Placeholder 3"/>
          <p:cNvSpPr>
            <a:spLocks noGrp="1"/>
          </p:cNvSpPr>
          <p:nvPr>
            <p:ph type="sldNum" sz="quarter" idx="5"/>
          </p:nvPr>
        </p:nvSpPr>
        <p:spPr/>
        <p:txBody>
          <a:bodyPr/>
          <a:lstStyle/>
          <a:p>
            <a:fld id="{99ABA35B-1B68-4049-BA62-63D17ACCF8CC}" type="slidenum">
              <a:rPr lang="en-GB" smtClean="0"/>
              <a:t>22</a:t>
            </a:fld>
            <a:endParaRPr lang="en-GB"/>
          </a:p>
        </p:txBody>
      </p:sp>
    </p:spTree>
    <p:extLst>
      <p:ext uri="{BB962C8B-B14F-4D97-AF65-F5344CB8AC3E}">
        <p14:creationId xmlns:p14="http://schemas.microsoft.com/office/powerpoint/2010/main" val="2466255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Landing page. Can either select each tile or click on start. The tiles will provide links to other data sources for more in depth research</a:t>
            </a:r>
          </a:p>
        </p:txBody>
      </p:sp>
      <p:sp>
        <p:nvSpPr>
          <p:cNvPr id="4" name="Slide Number Placeholder 3"/>
          <p:cNvSpPr>
            <a:spLocks noGrp="1"/>
          </p:cNvSpPr>
          <p:nvPr>
            <p:ph type="sldNum" sz="quarter" idx="5"/>
          </p:nvPr>
        </p:nvSpPr>
        <p:spPr/>
        <p:txBody>
          <a:bodyPr/>
          <a:lstStyle/>
          <a:p>
            <a:fld id="{99ABA35B-1B68-4049-BA62-63D17ACCF8CC}" type="slidenum">
              <a:rPr lang="en-GB" smtClean="0"/>
              <a:t>23</a:t>
            </a:fld>
            <a:endParaRPr lang="en-GB"/>
          </a:p>
        </p:txBody>
      </p:sp>
    </p:spTree>
    <p:extLst>
      <p:ext uri="{BB962C8B-B14F-4D97-AF65-F5344CB8AC3E}">
        <p14:creationId xmlns:p14="http://schemas.microsoft.com/office/powerpoint/2010/main" val="152259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Landing page. Can either select each tile or click on start. The tiles will provide links to other data sources for more in depth research and broader views</a:t>
            </a:r>
          </a:p>
        </p:txBody>
      </p:sp>
      <p:sp>
        <p:nvSpPr>
          <p:cNvPr id="4" name="Slide Number Placeholder 3"/>
          <p:cNvSpPr>
            <a:spLocks noGrp="1"/>
          </p:cNvSpPr>
          <p:nvPr>
            <p:ph type="sldNum" sz="quarter" idx="5"/>
          </p:nvPr>
        </p:nvSpPr>
        <p:spPr/>
        <p:txBody>
          <a:bodyPr/>
          <a:lstStyle/>
          <a:p>
            <a:fld id="{99ABA35B-1B68-4049-BA62-63D17ACCF8CC}" type="slidenum">
              <a:rPr lang="en-GB" smtClean="0"/>
              <a:t>24</a:t>
            </a:fld>
            <a:endParaRPr lang="en-GB"/>
          </a:p>
        </p:txBody>
      </p:sp>
    </p:spTree>
    <p:extLst>
      <p:ext uri="{BB962C8B-B14F-4D97-AF65-F5344CB8AC3E}">
        <p14:creationId xmlns:p14="http://schemas.microsoft.com/office/powerpoint/2010/main" val="1579871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Return to landing page to select Start button</a:t>
            </a:r>
          </a:p>
        </p:txBody>
      </p:sp>
      <p:sp>
        <p:nvSpPr>
          <p:cNvPr id="4" name="Slide Number Placeholder 3"/>
          <p:cNvSpPr>
            <a:spLocks noGrp="1"/>
          </p:cNvSpPr>
          <p:nvPr>
            <p:ph type="sldNum" sz="quarter" idx="5"/>
          </p:nvPr>
        </p:nvSpPr>
        <p:spPr/>
        <p:txBody>
          <a:bodyPr/>
          <a:lstStyle/>
          <a:p>
            <a:fld id="{99ABA35B-1B68-4049-BA62-63D17ACCF8CC}" type="slidenum">
              <a:rPr lang="en-GB" smtClean="0"/>
              <a:t>25</a:t>
            </a:fld>
            <a:endParaRPr lang="en-GB"/>
          </a:p>
        </p:txBody>
      </p:sp>
    </p:spTree>
    <p:extLst>
      <p:ext uri="{BB962C8B-B14F-4D97-AF65-F5344CB8AC3E}">
        <p14:creationId xmlns:p14="http://schemas.microsoft.com/office/powerpoint/2010/main" val="1790827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Toggle by area type to select York. Mention geography version and CIPFA (England comparator by default)</a:t>
            </a:r>
          </a:p>
        </p:txBody>
      </p:sp>
      <p:sp>
        <p:nvSpPr>
          <p:cNvPr id="4" name="Slide Number Placeholder 3"/>
          <p:cNvSpPr>
            <a:spLocks noGrp="1"/>
          </p:cNvSpPr>
          <p:nvPr>
            <p:ph type="sldNum" sz="quarter" idx="5"/>
          </p:nvPr>
        </p:nvSpPr>
        <p:spPr/>
        <p:txBody>
          <a:bodyPr/>
          <a:lstStyle/>
          <a:p>
            <a:fld id="{99ABA35B-1B68-4049-BA62-63D17ACCF8CC}" type="slidenum">
              <a:rPr lang="en-GB" smtClean="0"/>
              <a:t>26</a:t>
            </a:fld>
            <a:endParaRPr lang="en-GB"/>
          </a:p>
        </p:txBody>
      </p:sp>
    </p:spTree>
    <p:extLst>
      <p:ext uri="{BB962C8B-B14F-4D97-AF65-F5344CB8AC3E}">
        <p14:creationId xmlns:p14="http://schemas.microsoft.com/office/powerpoint/2010/main" val="4202190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Toggle by area type to select York. Mention geography version and CIPFA (England comparator by default)</a:t>
            </a:r>
          </a:p>
        </p:txBody>
      </p:sp>
      <p:sp>
        <p:nvSpPr>
          <p:cNvPr id="4" name="Slide Number Placeholder 3"/>
          <p:cNvSpPr>
            <a:spLocks noGrp="1"/>
          </p:cNvSpPr>
          <p:nvPr>
            <p:ph type="sldNum" sz="quarter" idx="5"/>
          </p:nvPr>
        </p:nvSpPr>
        <p:spPr/>
        <p:txBody>
          <a:bodyPr/>
          <a:lstStyle/>
          <a:p>
            <a:fld id="{99ABA35B-1B68-4049-BA62-63D17ACCF8CC}" type="slidenum">
              <a:rPr lang="en-GB" smtClean="0"/>
              <a:t>27</a:t>
            </a:fld>
            <a:endParaRPr lang="en-GB"/>
          </a:p>
        </p:txBody>
      </p:sp>
    </p:spTree>
    <p:extLst>
      <p:ext uri="{BB962C8B-B14F-4D97-AF65-F5344CB8AC3E}">
        <p14:creationId xmlns:p14="http://schemas.microsoft.com/office/powerpoint/2010/main" val="1904946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Toggle by area type to select York. Mention geography version and CIPFA (England comparator by default). Highlight crime deprivation score</a:t>
            </a:r>
          </a:p>
        </p:txBody>
      </p:sp>
      <p:sp>
        <p:nvSpPr>
          <p:cNvPr id="4" name="Slide Number Placeholder 3"/>
          <p:cNvSpPr>
            <a:spLocks noGrp="1"/>
          </p:cNvSpPr>
          <p:nvPr>
            <p:ph type="sldNum" sz="quarter" idx="5"/>
          </p:nvPr>
        </p:nvSpPr>
        <p:spPr/>
        <p:txBody>
          <a:bodyPr/>
          <a:lstStyle/>
          <a:p>
            <a:fld id="{99ABA35B-1B68-4049-BA62-63D17ACCF8CC}" type="slidenum">
              <a:rPr lang="en-GB" smtClean="0"/>
              <a:t>28</a:t>
            </a:fld>
            <a:endParaRPr lang="en-GB"/>
          </a:p>
        </p:txBody>
      </p:sp>
    </p:spTree>
    <p:extLst>
      <p:ext uri="{BB962C8B-B14F-4D97-AF65-F5344CB8AC3E}">
        <p14:creationId xmlns:p14="http://schemas.microsoft.com/office/powerpoint/2010/main" val="1331557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select CIPFA (</a:t>
            </a:r>
            <a:r>
              <a:rPr lang="en-GB" b="0" i="0" dirty="0">
                <a:solidFill>
                  <a:srgbClr val="72656C"/>
                </a:solidFill>
                <a:effectLst/>
                <a:latin typeface="Muli"/>
              </a:rPr>
              <a:t>The Chartered Institute of Public Finance and Accountancy) Nearest Neighbours Model</a:t>
            </a:r>
            <a:endParaRPr lang="en-GB" dirty="0"/>
          </a:p>
        </p:txBody>
      </p:sp>
      <p:sp>
        <p:nvSpPr>
          <p:cNvPr id="4" name="Slide Number Placeholder 3"/>
          <p:cNvSpPr>
            <a:spLocks noGrp="1"/>
          </p:cNvSpPr>
          <p:nvPr>
            <p:ph type="sldNum" sz="quarter" idx="5"/>
          </p:nvPr>
        </p:nvSpPr>
        <p:spPr/>
        <p:txBody>
          <a:bodyPr/>
          <a:lstStyle/>
          <a:p>
            <a:fld id="{99ABA35B-1B68-4049-BA62-63D17ACCF8CC}" type="slidenum">
              <a:rPr lang="en-GB" smtClean="0"/>
              <a:t>29</a:t>
            </a:fld>
            <a:endParaRPr lang="en-GB"/>
          </a:p>
        </p:txBody>
      </p:sp>
    </p:spTree>
    <p:extLst>
      <p:ext uri="{BB962C8B-B14F-4D97-AF65-F5344CB8AC3E}">
        <p14:creationId xmlns:p14="http://schemas.microsoft.com/office/powerpoint/2010/main" val="300518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select CIPFA (</a:t>
            </a:r>
            <a:r>
              <a:rPr lang="en-GB" b="0" i="0" dirty="0">
                <a:solidFill>
                  <a:srgbClr val="72656C"/>
                </a:solidFill>
                <a:effectLst/>
                <a:latin typeface="Muli"/>
              </a:rPr>
              <a:t>The Chartered Institute of Public Finance and Accountancy) Nearest Neighbours Model</a:t>
            </a:r>
            <a:endParaRPr lang="en-GB" dirty="0"/>
          </a:p>
        </p:txBody>
      </p:sp>
      <p:sp>
        <p:nvSpPr>
          <p:cNvPr id="4" name="Slide Number Placeholder 3"/>
          <p:cNvSpPr>
            <a:spLocks noGrp="1"/>
          </p:cNvSpPr>
          <p:nvPr>
            <p:ph type="sldNum" sz="quarter" idx="5"/>
          </p:nvPr>
        </p:nvSpPr>
        <p:spPr/>
        <p:txBody>
          <a:bodyPr/>
          <a:lstStyle/>
          <a:p>
            <a:fld id="{99ABA35B-1B68-4049-BA62-63D17ACCF8CC}" type="slidenum">
              <a:rPr lang="en-GB" smtClean="0"/>
              <a:t>30</a:t>
            </a:fld>
            <a:endParaRPr lang="en-GB"/>
          </a:p>
        </p:txBody>
      </p:sp>
    </p:spTree>
    <p:extLst>
      <p:ext uri="{BB962C8B-B14F-4D97-AF65-F5344CB8AC3E}">
        <p14:creationId xmlns:p14="http://schemas.microsoft.com/office/powerpoint/2010/main" val="350715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Lucy</a:t>
            </a:r>
          </a:p>
          <a:p>
            <a:endParaRPr lang="en-US">
              <a:cs typeface="Calibri"/>
            </a:endParaRPr>
          </a:p>
        </p:txBody>
      </p:sp>
      <p:sp>
        <p:nvSpPr>
          <p:cNvPr id="4" name="Slide Number Placeholder 3"/>
          <p:cNvSpPr>
            <a:spLocks noGrp="1"/>
          </p:cNvSpPr>
          <p:nvPr>
            <p:ph type="sldNum" sz="quarter" idx="5"/>
          </p:nvPr>
        </p:nvSpPr>
        <p:spPr/>
        <p:txBody>
          <a:bodyPr/>
          <a:lstStyle/>
          <a:p>
            <a:fld id="{739A10F4-CE33-4A48-9851-8586BC42057B}" type="slidenum">
              <a:t>11</a:t>
            </a:fld>
            <a:endParaRPr lang="en-GB"/>
          </a:p>
        </p:txBody>
      </p:sp>
    </p:spTree>
    <p:extLst>
      <p:ext uri="{BB962C8B-B14F-4D97-AF65-F5344CB8AC3E}">
        <p14:creationId xmlns:p14="http://schemas.microsoft.com/office/powerpoint/2010/main" val="3434842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Enables us to hone in on specific wards to identify any outliers </a:t>
            </a:r>
          </a:p>
        </p:txBody>
      </p:sp>
      <p:sp>
        <p:nvSpPr>
          <p:cNvPr id="4" name="Slide Number Placeholder 3"/>
          <p:cNvSpPr>
            <a:spLocks noGrp="1"/>
          </p:cNvSpPr>
          <p:nvPr>
            <p:ph type="sldNum" sz="quarter" idx="5"/>
          </p:nvPr>
        </p:nvSpPr>
        <p:spPr/>
        <p:txBody>
          <a:bodyPr/>
          <a:lstStyle/>
          <a:p>
            <a:fld id="{99ABA35B-1B68-4049-BA62-63D17ACCF8CC}" type="slidenum">
              <a:rPr lang="en-GB" smtClean="0"/>
              <a:t>31</a:t>
            </a:fld>
            <a:endParaRPr lang="en-GB"/>
          </a:p>
        </p:txBody>
      </p:sp>
    </p:spTree>
    <p:extLst>
      <p:ext uri="{BB962C8B-B14F-4D97-AF65-F5344CB8AC3E}">
        <p14:creationId xmlns:p14="http://schemas.microsoft.com/office/powerpoint/2010/main" val="3330337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Building a bigger picture (no crime) but other factors can influence or confound this. </a:t>
            </a:r>
          </a:p>
        </p:txBody>
      </p:sp>
      <p:sp>
        <p:nvSpPr>
          <p:cNvPr id="4" name="Slide Number Placeholder 3"/>
          <p:cNvSpPr>
            <a:spLocks noGrp="1"/>
          </p:cNvSpPr>
          <p:nvPr>
            <p:ph type="sldNum" sz="quarter" idx="5"/>
          </p:nvPr>
        </p:nvSpPr>
        <p:spPr/>
        <p:txBody>
          <a:bodyPr/>
          <a:lstStyle/>
          <a:p>
            <a:fld id="{99ABA35B-1B68-4049-BA62-63D17ACCF8CC}" type="slidenum">
              <a:rPr lang="en-GB" smtClean="0"/>
              <a:t>32</a:t>
            </a:fld>
            <a:endParaRPr lang="en-GB"/>
          </a:p>
        </p:txBody>
      </p:sp>
    </p:spTree>
    <p:extLst>
      <p:ext uri="{BB962C8B-B14F-4D97-AF65-F5344CB8AC3E}">
        <p14:creationId xmlns:p14="http://schemas.microsoft.com/office/powerpoint/2010/main" val="2142529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Building a bigger picture (no crime) but other factors can influence or confound this. </a:t>
            </a:r>
          </a:p>
        </p:txBody>
      </p:sp>
      <p:sp>
        <p:nvSpPr>
          <p:cNvPr id="4" name="Slide Number Placeholder 3"/>
          <p:cNvSpPr>
            <a:spLocks noGrp="1"/>
          </p:cNvSpPr>
          <p:nvPr>
            <p:ph type="sldNum" sz="quarter" idx="5"/>
          </p:nvPr>
        </p:nvSpPr>
        <p:spPr/>
        <p:txBody>
          <a:bodyPr/>
          <a:lstStyle/>
          <a:p>
            <a:fld id="{99ABA35B-1B68-4049-BA62-63D17ACCF8CC}" type="slidenum">
              <a:rPr lang="en-GB" smtClean="0"/>
              <a:t>33</a:t>
            </a:fld>
            <a:endParaRPr lang="en-GB"/>
          </a:p>
        </p:txBody>
      </p:sp>
    </p:spTree>
    <p:extLst>
      <p:ext uri="{BB962C8B-B14F-4D97-AF65-F5344CB8AC3E}">
        <p14:creationId xmlns:p14="http://schemas.microsoft.com/office/powerpoint/2010/main" val="109951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Building a bigger picture (no crime) but other factors can influence or confound this. </a:t>
            </a:r>
          </a:p>
        </p:txBody>
      </p:sp>
      <p:sp>
        <p:nvSpPr>
          <p:cNvPr id="4" name="Slide Number Placeholder 3"/>
          <p:cNvSpPr>
            <a:spLocks noGrp="1"/>
          </p:cNvSpPr>
          <p:nvPr>
            <p:ph type="sldNum" sz="quarter" idx="5"/>
          </p:nvPr>
        </p:nvSpPr>
        <p:spPr/>
        <p:txBody>
          <a:bodyPr/>
          <a:lstStyle/>
          <a:p>
            <a:fld id="{99ABA35B-1B68-4049-BA62-63D17ACCF8CC}" type="slidenum">
              <a:rPr lang="en-GB" smtClean="0"/>
              <a:t>34</a:t>
            </a:fld>
            <a:endParaRPr lang="en-GB"/>
          </a:p>
        </p:txBody>
      </p:sp>
    </p:spTree>
    <p:extLst>
      <p:ext uri="{BB962C8B-B14F-4D97-AF65-F5344CB8AC3E}">
        <p14:creationId xmlns:p14="http://schemas.microsoft.com/office/powerpoint/2010/main" val="3766681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 drug offences; purple = public order offences; pink = sexual offences; blue = total crime (inc. fraud and computer misuse); lilac = total victim based crime; dark green = violence against the person offences</a:t>
            </a:r>
          </a:p>
        </p:txBody>
      </p:sp>
      <p:sp>
        <p:nvSpPr>
          <p:cNvPr id="4" name="Slide Number Placeholder 3"/>
          <p:cNvSpPr>
            <a:spLocks noGrp="1"/>
          </p:cNvSpPr>
          <p:nvPr>
            <p:ph type="sldNum" sz="quarter" idx="5"/>
          </p:nvPr>
        </p:nvSpPr>
        <p:spPr/>
        <p:txBody>
          <a:bodyPr/>
          <a:lstStyle/>
          <a:p>
            <a:fld id="{99ABA35B-1B68-4049-BA62-63D17ACCF8CC}" type="slidenum">
              <a:rPr lang="en-GB" smtClean="0"/>
              <a:t>35</a:t>
            </a:fld>
            <a:endParaRPr lang="en-GB"/>
          </a:p>
        </p:txBody>
      </p:sp>
    </p:spTree>
    <p:extLst>
      <p:ext uri="{BB962C8B-B14F-4D97-AF65-F5344CB8AC3E}">
        <p14:creationId xmlns:p14="http://schemas.microsoft.com/office/powerpoint/2010/main" val="303108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DFB175-9589-5A46-8E37-FC910E2CFEC6}" type="slidenum">
              <a:rPr lang="en-US" smtClean="0"/>
              <a:t>14</a:t>
            </a:fld>
            <a:endParaRPr lang="en-US" dirty="0"/>
          </a:p>
        </p:txBody>
      </p:sp>
    </p:spTree>
    <p:extLst>
      <p:ext uri="{BB962C8B-B14F-4D97-AF65-F5344CB8AC3E}">
        <p14:creationId xmlns:p14="http://schemas.microsoft.com/office/powerpoint/2010/main" val="1729795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DFB175-9589-5A46-8E37-FC910E2CFEC6}" type="slidenum">
              <a:rPr lang="en-US" smtClean="0"/>
              <a:t>15</a:t>
            </a:fld>
            <a:endParaRPr lang="en-US" dirty="0"/>
          </a:p>
        </p:txBody>
      </p:sp>
    </p:spTree>
    <p:extLst>
      <p:ext uri="{BB962C8B-B14F-4D97-AF65-F5344CB8AC3E}">
        <p14:creationId xmlns:p14="http://schemas.microsoft.com/office/powerpoint/2010/main" val="116891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DFB175-9589-5A46-8E37-FC910E2CFEC6}" type="slidenum">
              <a:rPr lang="en-US" smtClean="0"/>
              <a:t>16</a:t>
            </a:fld>
            <a:endParaRPr lang="en-US" dirty="0"/>
          </a:p>
        </p:txBody>
      </p:sp>
    </p:spTree>
    <p:extLst>
      <p:ext uri="{BB962C8B-B14F-4D97-AF65-F5344CB8AC3E}">
        <p14:creationId xmlns:p14="http://schemas.microsoft.com/office/powerpoint/2010/main" val="342838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DFB175-9589-5A46-8E37-FC910E2CFEC6}" type="slidenum">
              <a:rPr lang="en-US" smtClean="0"/>
              <a:t>17</a:t>
            </a:fld>
            <a:endParaRPr lang="en-US" dirty="0"/>
          </a:p>
        </p:txBody>
      </p:sp>
    </p:spTree>
    <p:extLst>
      <p:ext uri="{BB962C8B-B14F-4D97-AF65-F5344CB8AC3E}">
        <p14:creationId xmlns:p14="http://schemas.microsoft.com/office/powerpoint/2010/main" val="398805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DFB175-9589-5A46-8E37-FC910E2CFEC6}" type="slidenum">
              <a:rPr lang="en-US" smtClean="0"/>
              <a:t>18</a:t>
            </a:fld>
            <a:endParaRPr lang="en-US" dirty="0"/>
          </a:p>
        </p:txBody>
      </p:sp>
    </p:spTree>
    <p:extLst>
      <p:ext uri="{BB962C8B-B14F-4D97-AF65-F5344CB8AC3E}">
        <p14:creationId xmlns:p14="http://schemas.microsoft.com/office/powerpoint/2010/main" val="403289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DFB175-9589-5A46-8E37-FC910E2CFEC6}" type="slidenum">
              <a:rPr lang="en-US" smtClean="0"/>
              <a:t>19</a:t>
            </a:fld>
            <a:endParaRPr lang="en-US" dirty="0"/>
          </a:p>
        </p:txBody>
      </p:sp>
    </p:spTree>
    <p:extLst>
      <p:ext uri="{BB962C8B-B14F-4D97-AF65-F5344CB8AC3E}">
        <p14:creationId xmlns:p14="http://schemas.microsoft.com/office/powerpoint/2010/main" val="2129155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Aims of this talk: to give a brief overview of Fingertips and how to obtain the relevant data; use a case study as an example</a:t>
            </a:r>
          </a:p>
        </p:txBody>
      </p:sp>
      <p:sp>
        <p:nvSpPr>
          <p:cNvPr id="4" name="Slide Number Placeholder 3"/>
          <p:cNvSpPr>
            <a:spLocks noGrp="1"/>
          </p:cNvSpPr>
          <p:nvPr>
            <p:ph type="sldNum" sz="quarter" idx="5"/>
          </p:nvPr>
        </p:nvSpPr>
        <p:spPr/>
        <p:txBody>
          <a:bodyPr/>
          <a:lstStyle/>
          <a:p>
            <a:fld id="{99ABA35B-1B68-4049-BA62-63D17ACCF8CC}" type="slidenum">
              <a:rPr lang="en-GB" smtClean="0"/>
              <a:t>20</a:t>
            </a:fld>
            <a:endParaRPr lang="en-GB"/>
          </a:p>
        </p:txBody>
      </p:sp>
    </p:spTree>
    <p:extLst>
      <p:ext uri="{BB962C8B-B14F-4D97-AF65-F5344CB8AC3E}">
        <p14:creationId xmlns:p14="http://schemas.microsoft.com/office/powerpoint/2010/main" val="93855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17A64-F5EB-45B5-914C-90714D104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073B81-1148-4F18-9300-CB07A2D368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076AE6-3CAD-4A08-A649-543F62D7FE0F}"/>
              </a:ext>
            </a:extLst>
          </p:cNvPr>
          <p:cNvSpPr>
            <a:spLocks noGrp="1"/>
          </p:cNvSpPr>
          <p:nvPr>
            <p:ph type="dt" sz="half" idx="10"/>
          </p:nvPr>
        </p:nvSpPr>
        <p:spPr/>
        <p:txBody>
          <a:bodyPr/>
          <a:lstStyle/>
          <a:p>
            <a:fld id="{0E53148C-A74F-4A6F-AD2C-2B18C8B76884}" type="datetimeFigureOut">
              <a:rPr lang="en-GB" smtClean="0"/>
              <a:t>25/04/2023</a:t>
            </a:fld>
            <a:endParaRPr lang="en-GB"/>
          </a:p>
        </p:txBody>
      </p:sp>
      <p:sp>
        <p:nvSpPr>
          <p:cNvPr id="5" name="Footer Placeholder 4">
            <a:extLst>
              <a:ext uri="{FF2B5EF4-FFF2-40B4-BE49-F238E27FC236}">
                <a16:creationId xmlns:a16="http://schemas.microsoft.com/office/drawing/2014/main" id="{AC1824E8-AF90-45BF-BD9C-85C20280EC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DDB878-65AA-4644-8700-4452F9F4F876}"/>
              </a:ext>
            </a:extLst>
          </p:cNvPr>
          <p:cNvSpPr>
            <a:spLocks noGrp="1"/>
          </p:cNvSpPr>
          <p:nvPr>
            <p:ph type="sldNum" sz="quarter" idx="12"/>
          </p:nvPr>
        </p:nvSpPr>
        <p:spPr/>
        <p:txBody>
          <a:bodyPr/>
          <a:lstStyle/>
          <a:p>
            <a:fld id="{979E9F33-FE69-4D50-B551-922D2C1182F7}" type="slidenum">
              <a:rPr lang="en-GB" smtClean="0"/>
              <a:t>‹#›</a:t>
            </a:fld>
            <a:endParaRPr lang="en-GB"/>
          </a:p>
        </p:txBody>
      </p:sp>
    </p:spTree>
    <p:extLst>
      <p:ext uri="{BB962C8B-B14F-4D97-AF65-F5344CB8AC3E}">
        <p14:creationId xmlns:p14="http://schemas.microsoft.com/office/powerpoint/2010/main" val="42176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ADA8-EC74-4F3E-93A5-AFE187FA0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0A7970-4B88-4C85-9727-78A62982E8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3B52C9-8F13-4B92-8A6D-96B04843D18D}"/>
              </a:ext>
            </a:extLst>
          </p:cNvPr>
          <p:cNvSpPr>
            <a:spLocks noGrp="1"/>
          </p:cNvSpPr>
          <p:nvPr>
            <p:ph type="dt" sz="half" idx="10"/>
          </p:nvPr>
        </p:nvSpPr>
        <p:spPr/>
        <p:txBody>
          <a:bodyPr/>
          <a:lstStyle/>
          <a:p>
            <a:fld id="{0E53148C-A74F-4A6F-AD2C-2B18C8B76884}" type="datetimeFigureOut">
              <a:rPr lang="en-GB" smtClean="0"/>
              <a:t>25/04/2023</a:t>
            </a:fld>
            <a:endParaRPr lang="en-GB"/>
          </a:p>
        </p:txBody>
      </p:sp>
      <p:sp>
        <p:nvSpPr>
          <p:cNvPr id="5" name="Footer Placeholder 4">
            <a:extLst>
              <a:ext uri="{FF2B5EF4-FFF2-40B4-BE49-F238E27FC236}">
                <a16:creationId xmlns:a16="http://schemas.microsoft.com/office/drawing/2014/main" id="{9DB657E6-C09E-4F0F-A077-1108190A63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85119C-F901-4066-9B59-6E67F0703A65}"/>
              </a:ext>
            </a:extLst>
          </p:cNvPr>
          <p:cNvSpPr>
            <a:spLocks noGrp="1"/>
          </p:cNvSpPr>
          <p:nvPr>
            <p:ph type="sldNum" sz="quarter" idx="12"/>
          </p:nvPr>
        </p:nvSpPr>
        <p:spPr/>
        <p:txBody>
          <a:bodyPr/>
          <a:lstStyle/>
          <a:p>
            <a:fld id="{979E9F33-FE69-4D50-B551-922D2C1182F7}" type="slidenum">
              <a:rPr lang="en-GB" smtClean="0"/>
              <a:t>‹#›</a:t>
            </a:fld>
            <a:endParaRPr lang="en-GB"/>
          </a:p>
        </p:txBody>
      </p:sp>
    </p:spTree>
    <p:extLst>
      <p:ext uri="{BB962C8B-B14F-4D97-AF65-F5344CB8AC3E}">
        <p14:creationId xmlns:p14="http://schemas.microsoft.com/office/powerpoint/2010/main" val="211458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38A72C-8192-49A8-9ABD-5880583C77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1F93FA-8507-44D1-9186-5FD54501D3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861298-6E0B-4F31-9E92-1D64E2969CC8}"/>
              </a:ext>
            </a:extLst>
          </p:cNvPr>
          <p:cNvSpPr>
            <a:spLocks noGrp="1"/>
          </p:cNvSpPr>
          <p:nvPr>
            <p:ph type="dt" sz="half" idx="10"/>
          </p:nvPr>
        </p:nvSpPr>
        <p:spPr/>
        <p:txBody>
          <a:bodyPr/>
          <a:lstStyle/>
          <a:p>
            <a:fld id="{0E53148C-A74F-4A6F-AD2C-2B18C8B76884}" type="datetimeFigureOut">
              <a:rPr lang="en-GB" smtClean="0"/>
              <a:t>25/04/2023</a:t>
            </a:fld>
            <a:endParaRPr lang="en-GB"/>
          </a:p>
        </p:txBody>
      </p:sp>
      <p:sp>
        <p:nvSpPr>
          <p:cNvPr id="5" name="Footer Placeholder 4">
            <a:extLst>
              <a:ext uri="{FF2B5EF4-FFF2-40B4-BE49-F238E27FC236}">
                <a16:creationId xmlns:a16="http://schemas.microsoft.com/office/drawing/2014/main" id="{40F9481A-9032-452A-A790-6ECDDB2C24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4A4B83-0F4C-463B-B003-7B3E40F5B99B}"/>
              </a:ext>
            </a:extLst>
          </p:cNvPr>
          <p:cNvSpPr>
            <a:spLocks noGrp="1"/>
          </p:cNvSpPr>
          <p:nvPr>
            <p:ph type="sldNum" sz="quarter" idx="12"/>
          </p:nvPr>
        </p:nvSpPr>
        <p:spPr/>
        <p:txBody>
          <a:bodyPr/>
          <a:lstStyle/>
          <a:p>
            <a:fld id="{979E9F33-FE69-4D50-B551-922D2C1182F7}" type="slidenum">
              <a:rPr lang="en-GB" smtClean="0"/>
              <a:t>‹#›</a:t>
            </a:fld>
            <a:endParaRPr lang="en-GB"/>
          </a:p>
        </p:txBody>
      </p:sp>
    </p:spTree>
    <p:extLst>
      <p:ext uri="{BB962C8B-B14F-4D97-AF65-F5344CB8AC3E}">
        <p14:creationId xmlns:p14="http://schemas.microsoft.com/office/powerpoint/2010/main" val="140462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2" name="Vertical Title 1"/>
          <p:cNvSpPr>
            <a:spLocks noGrp="1"/>
          </p:cNvSpPr>
          <p:nvPr>
            <p:ph type="title" hasCustomPrompt="1"/>
          </p:nvPr>
        </p:nvSpPr>
        <p:spPr>
          <a:xfrm>
            <a:off x="1404437" y="566712"/>
            <a:ext cx="10245697" cy="711384"/>
          </a:xfrm>
          <a:prstGeom prst="rect">
            <a:avLst/>
          </a:prstGeom>
        </p:spPr>
        <p:txBody>
          <a:bodyPr vert="horz"/>
          <a:lstStyle>
            <a:lvl1pPr algn="l">
              <a:defRPr sz="3200" baseline="0">
                <a:solidFill>
                  <a:srgbClr val="0070C0"/>
                </a:solidFill>
                <a:latin typeface="Arial" panose="020B0604020202020204" pitchFamily="34" charset="0"/>
                <a:cs typeface="Arial" panose="020B0604020202020204" pitchFamily="34" charset="0"/>
              </a:defRPr>
            </a:lvl1pPr>
          </a:lstStyle>
          <a:p>
            <a:r>
              <a:rPr lang="en-GB" dirty="0"/>
              <a:t>Click to add title</a:t>
            </a:r>
            <a:r>
              <a:rPr lang="en-US" dirty="0"/>
              <a:t> - Arial 24pt</a:t>
            </a:r>
          </a:p>
        </p:txBody>
      </p:sp>
      <p:sp>
        <p:nvSpPr>
          <p:cNvPr id="6" name="Content Placeholder 5"/>
          <p:cNvSpPr>
            <a:spLocks noGrp="1"/>
          </p:cNvSpPr>
          <p:nvPr>
            <p:ph sz="quarter" idx="10" hasCustomPrompt="1"/>
          </p:nvPr>
        </p:nvSpPr>
        <p:spPr>
          <a:xfrm>
            <a:off x="469900" y="1771651"/>
            <a:ext cx="11180233" cy="4059944"/>
          </a:xfrm>
          <a:prstGeom prst="rect">
            <a:avLst/>
          </a:prstGeom>
        </p:spPr>
        <p:txBody>
          <a:bodyPr vert="horz"/>
          <a:lstStyle>
            <a:lvl1pPr marL="380990" indent="-380990">
              <a:buClr>
                <a:srgbClr val="0A53A7"/>
              </a:buClr>
              <a:buFont typeface="Arial" panose="020B0604020202020204" pitchFamily="34" charset="0"/>
              <a:buChar char="•"/>
              <a:defRPr sz="2133" baseline="0">
                <a:solidFill>
                  <a:schemeClr val="tx1">
                    <a:lumMod val="75000"/>
                    <a:lumOff val="25000"/>
                  </a:schemeClr>
                </a:solidFill>
                <a:latin typeface="Arial" panose="020B0604020202020204" pitchFamily="34" charset="0"/>
                <a:cs typeface="Arial" panose="020B0604020202020204" pitchFamily="34" charset="0"/>
              </a:defRPr>
            </a:lvl1pPr>
            <a:lvl2pPr marL="990575" indent="-380990">
              <a:buFont typeface="Arial" panose="020B0604020202020204" pitchFamily="34" charset="0"/>
              <a:buChar char="•"/>
              <a:defRPr sz="1867"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marL="2133547" indent="-304792">
              <a:buFont typeface="Arial" panose="020B0604020202020204" pitchFamily="34" charset="0"/>
              <a:buChar char="•"/>
              <a:defRPr sz="1333">
                <a:latin typeface="Arial" panose="020B0604020202020204" pitchFamily="34" charset="0"/>
                <a:cs typeface="Arial" panose="020B0604020202020204" pitchFamily="34" charset="0"/>
              </a:defRPr>
            </a:lvl4pPr>
          </a:lstStyle>
          <a:p>
            <a:pPr lvl="0"/>
            <a:r>
              <a:rPr lang="en-US" dirty="0"/>
              <a:t>Click to add body copy</a:t>
            </a:r>
          </a:p>
          <a:p>
            <a:pPr lvl="0"/>
            <a:endParaRPr lang="en-US" dirty="0"/>
          </a:p>
          <a:p>
            <a:pPr lvl="0"/>
            <a:r>
              <a:rPr lang="en-US" dirty="0"/>
              <a:t>Click to add body copy - Arial 16pt</a:t>
            </a:r>
          </a:p>
          <a:p>
            <a:pPr lvl="1"/>
            <a:r>
              <a:rPr lang="en-US" dirty="0"/>
              <a:t>Sub bullet – 14pt</a:t>
            </a:r>
          </a:p>
          <a:p>
            <a:pPr lvl="2"/>
            <a:r>
              <a:rPr lang="en-US" dirty="0"/>
              <a:t>Sub bullet - 12pt</a:t>
            </a:r>
          </a:p>
          <a:p>
            <a:pPr lvl="3"/>
            <a:r>
              <a:rPr lang="en-US" dirty="0"/>
              <a:t>Sub bullet - 10pt</a:t>
            </a:r>
          </a:p>
        </p:txBody>
      </p:sp>
      <p:sp>
        <p:nvSpPr>
          <p:cNvPr id="7" name="Text Placeholder 2">
            <a:extLst>
              <a:ext uri="{FF2B5EF4-FFF2-40B4-BE49-F238E27FC236}">
                <a16:creationId xmlns:a16="http://schemas.microsoft.com/office/drawing/2014/main" id="{3A96E431-6216-B547-9F2F-0353525A06B2}"/>
              </a:ext>
            </a:extLst>
          </p:cNvPr>
          <p:cNvSpPr>
            <a:spLocks noGrp="1"/>
          </p:cNvSpPr>
          <p:nvPr>
            <p:ph type="body" sz="quarter" idx="12" hasCustomPrompt="1"/>
          </p:nvPr>
        </p:nvSpPr>
        <p:spPr>
          <a:xfrm>
            <a:off x="381689" y="6192422"/>
            <a:ext cx="2916028" cy="351596"/>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rgbClr val="0070C0"/>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baseline="0" dirty="0" err="1">
                <a:solidFill>
                  <a:srgbClr val="0070C0"/>
                </a:solidFill>
                <a:latin typeface="Arial" panose="020B0604020202020204" pitchFamily="34" charset="0"/>
                <a:cs typeface="Arial" panose="020B0604020202020204" pitchFamily="34" charset="0"/>
              </a:rPr>
              <a:t>necsu.nhs.uk</a:t>
            </a:r>
            <a:endParaRPr lang="en-US" sz="1333" baseline="0" dirty="0">
              <a:solidFill>
                <a:srgbClr val="0070C0"/>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203461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7" name="Rectangle 6"/>
          <p:cNvSpPr/>
          <p:nvPr userDrawn="1"/>
        </p:nvSpPr>
        <p:spPr>
          <a:xfrm>
            <a:off x="-1" y="0"/>
            <a:ext cx="12192001" cy="6858000"/>
          </a:xfrm>
          <a:prstGeom prst="rect">
            <a:avLst/>
          </a:prstGeom>
          <a:solidFill>
            <a:srgbClr val="4AB7AE"/>
          </a:solidFill>
          <a:ln>
            <a:solidFill>
              <a:srgbClr val="4AB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14755" r="15545"/>
          <a:stretch/>
        </p:blipFill>
        <p:spPr>
          <a:xfrm>
            <a:off x="8303078" y="505216"/>
            <a:ext cx="3265715" cy="1317171"/>
          </a:xfrm>
          <a:prstGeom prst="rect">
            <a:avLst/>
          </a:prstGeom>
        </p:spPr>
      </p:pic>
      <p:sp>
        <p:nvSpPr>
          <p:cNvPr id="8" name="Text Placeholder 19"/>
          <p:cNvSpPr>
            <a:spLocks noGrp="1"/>
          </p:cNvSpPr>
          <p:nvPr>
            <p:ph type="body" sz="quarter" idx="13" hasCustomPrompt="1"/>
          </p:nvPr>
        </p:nvSpPr>
        <p:spPr>
          <a:xfrm>
            <a:off x="989627" y="3241395"/>
            <a:ext cx="8556852" cy="644979"/>
          </a:xfrm>
          <a:prstGeom prst="rect">
            <a:avLst/>
          </a:prstGeom>
        </p:spPr>
        <p:txBody>
          <a:bodyPr>
            <a:noAutofit/>
          </a:bodyPr>
          <a:lstStyle>
            <a:lvl1pPr marL="0" indent="0">
              <a:buNone/>
              <a:defRPr sz="4400" b="1" baseline="0">
                <a:solidFill>
                  <a:schemeClr val="bg1"/>
                </a:solidFill>
                <a:latin typeface="Arial" panose="020B0604020202020204" pitchFamily="34" charset="0"/>
                <a:cs typeface="Arial" panose="020B0604020202020204" pitchFamily="34" charset="0"/>
              </a:defRPr>
            </a:lvl1pPr>
          </a:lstStyle>
          <a:p>
            <a:pPr lvl="0"/>
            <a:r>
              <a:rPr lang="en-US"/>
              <a:t>PowerPoint Presentation Title</a:t>
            </a:r>
            <a:endParaRPr lang="en-GB"/>
          </a:p>
        </p:txBody>
      </p:sp>
      <p:sp>
        <p:nvSpPr>
          <p:cNvPr id="9" name="Text Placeholder 13"/>
          <p:cNvSpPr>
            <a:spLocks noGrp="1"/>
          </p:cNvSpPr>
          <p:nvPr>
            <p:ph type="body" sz="quarter" idx="11" hasCustomPrompt="1"/>
          </p:nvPr>
        </p:nvSpPr>
        <p:spPr>
          <a:xfrm>
            <a:off x="989627" y="4221022"/>
            <a:ext cx="9866540" cy="767443"/>
          </a:xfrm>
          <a:prstGeom prst="rect">
            <a:avLst/>
          </a:prstGeom>
        </p:spPr>
        <p:txBody>
          <a:bodyPr>
            <a:normAutofit/>
          </a:bodyPr>
          <a:lstStyle>
            <a:lvl1pPr marL="0" indent="0">
              <a:lnSpc>
                <a:spcPct val="100000"/>
              </a:lnSpc>
              <a:spcBef>
                <a:spcPts val="0"/>
              </a:spcBef>
              <a:buFont typeface="Arial" panose="020B0604020202020204" pitchFamily="34" charset="0"/>
              <a:buNone/>
              <a:defRPr sz="1800" b="0"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Alison Semmence</a:t>
            </a:r>
          </a:p>
          <a:p>
            <a:pPr lvl="0"/>
            <a:r>
              <a:rPr lang="en-US"/>
              <a:t>Chief Executive, York CVS </a:t>
            </a:r>
          </a:p>
          <a:p>
            <a:pPr lvl="0"/>
            <a:endParaRPr lang="en-US"/>
          </a:p>
          <a:p>
            <a:pPr lvl="0"/>
            <a:endParaRPr lang="en-US"/>
          </a:p>
        </p:txBody>
      </p:sp>
      <p:sp>
        <p:nvSpPr>
          <p:cNvPr id="15" name="Text Placeholder 11"/>
          <p:cNvSpPr>
            <a:spLocks noGrp="1"/>
          </p:cNvSpPr>
          <p:nvPr>
            <p:ph type="body" sz="quarter" idx="14" hasCustomPrompt="1"/>
          </p:nvPr>
        </p:nvSpPr>
        <p:spPr>
          <a:xfrm>
            <a:off x="8801100" y="6000750"/>
            <a:ext cx="2789281" cy="277813"/>
          </a:xfrm>
          <a:prstGeom prst="rect">
            <a:avLst/>
          </a:prstGeom>
        </p:spPr>
        <p:txBody>
          <a:bodyPr>
            <a:noAutofit/>
          </a:bodyPr>
          <a:lstStyle>
            <a:lvl1pPr marL="0" indent="0" algn="r">
              <a:buNone/>
              <a:defRPr sz="1400" baseline="0">
                <a:solidFill>
                  <a:schemeClr val="bg1"/>
                </a:solidFill>
                <a:latin typeface="Arial" panose="020B0604020202020204" pitchFamily="34" charset="0"/>
                <a:cs typeface="Arial" panose="020B0604020202020204" pitchFamily="34" charset="0"/>
              </a:defRPr>
            </a:lvl1pPr>
          </a:lstStyle>
          <a:p>
            <a:pPr lvl="0"/>
            <a:r>
              <a:rPr lang="en-GB"/>
              <a:t>Presentation title - date </a:t>
            </a:r>
          </a:p>
        </p:txBody>
      </p:sp>
      <p:cxnSp>
        <p:nvCxnSpPr>
          <p:cNvPr id="18" name="Straight Connector 17"/>
          <p:cNvCxnSpPr/>
          <p:nvPr userDrawn="1"/>
        </p:nvCxnSpPr>
        <p:spPr>
          <a:xfrm>
            <a:off x="1089688" y="6303283"/>
            <a:ext cx="77114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76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Rectangle 6"/>
          <p:cNvSpPr/>
          <p:nvPr userDrawn="1"/>
        </p:nvSpPr>
        <p:spPr>
          <a:xfrm>
            <a:off x="0" y="6516130"/>
            <a:ext cx="12192000" cy="341870"/>
          </a:xfrm>
          <a:prstGeom prst="rect">
            <a:avLst/>
          </a:prstGeom>
          <a:solidFill>
            <a:srgbClr val="4AB7AE"/>
          </a:solidFill>
          <a:ln>
            <a:solidFill>
              <a:srgbClr val="4AB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19"/>
          <p:cNvSpPr>
            <a:spLocks noGrp="1"/>
          </p:cNvSpPr>
          <p:nvPr>
            <p:ph type="body" sz="quarter" idx="13" hasCustomPrompt="1"/>
          </p:nvPr>
        </p:nvSpPr>
        <p:spPr>
          <a:xfrm>
            <a:off x="542925" y="525034"/>
            <a:ext cx="5207000" cy="584200"/>
          </a:xfrm>
          <a:prstGeom prst="rect">
            <a:avLst/>
          </a:prstGeom>
        </p:spPr>
        <p:txBody>
          <a:bodyPr>
            <a:noAutofit/>
          </a:bodyPr>
          <a:lstStyle>
            <a:lvl1pPr marL="0" indent="0">
              <a:buNone/>
              <a:defRPr sz="3600" b="1" baseline="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Title text</a:t>
            </a:r>
            <a:endParaRPr lang="en-GB"/>
          </a:p>
        </p:txBody>
      </p:sp>
      <p:sp>
        <p:nvSpPr>
          <p:cNvPr id="9" name="Text Placeholder 13"/>
          <p:cNvSpPr>
            <a:spLocks noGrp="1"/>
          </p:cNvSpPr>
          <p:nvPr>
            <p:ph type="body" sz="quarter" idx="11" hasCustomPrompt="1"/>
          </p:nvPr>
        </p:nvSpPr>
        <p:spPr>
          <a:xfrm>
            <a:off x="542925" y="1812471"/>
            <a:ext cx="11017704" cy="767443"/>
          </a:xfrm>
          <a:prstGeom prst="rect">
            <a:avLst/>
          </a:prstGeom>
        </p:spPr>
        <p:txBody>
          <a:bodyPr>
            <a:normAutofit/>
          </a:bodyPr>
          <a:lstStyle>
            <a:lvl1pPr marL="0" indent="0">
              <a:buFont typeface="Arial" panose="020B0604020202020204" pitchFamily="34" charse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Main body text Ariel 18 point – make sure all main text is the same size throughout – quotes and highlighted text can be made larger if needed. </a:t>
            </a:r>
          </a:p>
          <a:p>
            <a:pPr lvl="0"/>
            <a:endParaRPr lang="en-US"/>
          </a:p>
          <a:p>
            <a:pPr lvl="0"/>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7611" y="525034"/>
            <a:ext cx="2182770" cy="859694"/>
          </a:xfrm>
          <a:prstGeom prst="rect">
            <a:avLst/>
          </a:prstGeom>
        </p:spPr>
      </p:pic>
      <p:sp>
        <p:nvSpPr>
          <p:cNvPr id="12" name="Text Placeholder 11"/>
          <p:cNvSpPr>
            <a:spLocks noGrp="1"/>
          </p:cNvSpPr>
          <p:nvPr>
            <p:ph type="body" sz="quarter" idx="14" hasCustomPrompt="1"/>
          </p:nvPr>
        </p:nvSpPr>
        <p:spPr>
          <a:xfrm>
            <a:off x="8801100" y="6000750"/>
            <a:ext cx="2789281" cy="277813"/>
          </a:xfrm>
          <a:prstGeom prst="rect">
            <a:avLst/>
          </a:prstGeom>
        </p:spPr>
        <p:txBody>
          <a:bodyPr>
            <a:noAutofit/>
          </a:bodyPr>
          <a:lstStyle>
            <a:lvl1pPr marL="0" indent="0" algn="r">
              <a:buNone/>
              <a:defRPr sz="1400" baseline="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a:t>Presentation title - date </a:t>
            </a:r>
          </a:p>
        </p:txBody>
      </p:sp>
      <p:sp>
        <p:nvSpPr>
          <p:cNvPr id="14" name="Text Placeholder 13"/>
          <p:cNvSpPr>
            <a:spLocks noGrp="1"/>
          </p:cNvSpPr>
          <p:nvPr>
            <p:ph type="body" sz="quarter" idx="15" hasCustomPrompt="1"/>
          </p:nvPr>
        </p:nvSpPr>
        <p:spPr>
          <a:xfrm>
            <a:off x="542925" y="2824163"/>
            <a:ext cx="11047413" cy="2466975"/>
          </a:xfrm>
          <a:prstGeom prst="rect">
            <a:avLst/>
          </a:prstGeom>
        </p:spPr>
        <p:txBody>
          <a:bodyPr>
            <a:normAutofit/>
          </a:bodyPr>
          <a:lstStyle>
            <a:lvl1pPr>
              <a:defRPr sz="1800" baseline="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Bullet points</a:t>
            </a:r>
            <a:endParaRPr lang="en-GB"/>
          </a:p>
        </p:txBody>
      </p:sp>
    </p:spTree>
    <p:extLst>
      <p:ext uri="{BB962C8B-B14F-4D97-AF65-F5344CB8AC3E}">
        <p14:creationId xmlns:p14="http://schemas.microsoft.com/office/powerpoint/2010/main" val="105410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9403-7161-4E7F-B99E-74D7895713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CEA5BC-D149-4F4B-ADC8-5693ACCF13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909B6B-CCE0-46C6-9B26-38D3DE47EF5E}"/>
              </a:ext>
            </a:extLst>
          </p:cNvPr>
          <p:cNvSpPr>
            <a:spLocks noGrp="1"/>
          </p:cNvSpPr>
          <p:nvPr>
            <p:ph type="dt" sz="half" idx="10"/>
          </p:nvPr>
        </p:nvSpPr>
        <p:spPr/>
        <p:txBody>
          <a:bodyPr/>
          <a:lstStyle/>
          <a:p>
            <a:fld id="{0E53148C-A74F-4A6F-AD2C-2B18C8B76884}" type="datetimeFigureOut">
              <a:rPr lang="en-GB" smtClean="0"/>
              <a:t>25/04/2023</a:t>
            </a:fld>
            <a:endParaRPr lang="en-GB"/>
          </a:p>
        </p:txBody>
      </p:sp>
      <p:sp>
        <p:nvSpPr>
          <p:cNvPr id="5" name="Footer Placeholder 4">
            <a:extLst>
              <a:ext uri="{FF2B5EF4-FFF2-40B4-BE49-F238E27FC236}">
                <a16:creationId xmlns:a16="http://schemas.microsoft.com/office/drawing/2014/main" id="{8DCC200D-92E6-4D22-9B4A-24EAE9FF5A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69A2CD-1665-4E99-B5BC-AEEC4CB2AD31}"/>
              </a:ext>
            </a:extLst>
          </p:cNvPr>
          <p:cNvSpPr>
            <a:spLocks noGrp="1"/>
          </p:cNvSpPr>
          <p:nvPr>
            <p:ph type="sldNum" sz="quarter" idx="12"/>
          </p:nvPr>
        </p:nvSpPr>
        <p:spPr/>
        <p:txBody>
          <a:bodyPr/>
          <a:lstStyle/>
          <a:p>
            <a:fld id="{979E9F33-FE69-4D50-B551-922D2C1182F7}" type="slidenum">
              <a:rPr lang="en-GB" smtClean="0"/>
              <a:t>‹#›</a:t>
            </a:fld>
            <a:endParaRPr lang="en-GB"/>
          </a:p>
        </p:txBody>
      </p:sp>
    </p:spTree>
    <p:extLst>
      <p:ext uri="{BB962C8B-B14F-4D97-AF65-F5344CB8AC3E}">
        <p14:creationId xmlns:p14="http://schemas.microsoft.com/office/powerpoint/2010/main" val="412055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5B93-2013-43AB-ADAC-CBB95CA3C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E83D29-8752-4993-B98B-E51AFE74B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666884-2392-40B6-B844-C85AA947582D}"/>
              </a:ext>
            </a:extLst>
          </p:cNvPr>
          <p:cNvSpPr>
            <a:spLocks noGrp="1"/>
          </p:cNvSpPr>
          <p:nvPr>
            <p:ph type="dt" sz="half" idx="10"/>
          </p:nvPr>
        </p:nvSpPr>
        <p:spPr/>
        <p:txBody>
          <a:bodyPr/>
          <a:lstStyle/>
          <a:p>
            <a:fld id="{0E53148C-A74F-4A6F-AD2C-2B18C8B76884}" type="datetimeFigureOut">
              <a:rPr lang="en-GB" smtClean="0"/>
              <a:t>25/04/2023</a:t>
            </a:fld>
            <a:endParaRPr lang="en-GB"/>
          </a:p>
        </p:txBody>
      </p:sp>
      <p:sp>
        <p:nvSpPr>
          <p:cNvPr id="5" name="Footer Placeholder 4">
            <a:extLst>
              <a:ext uri="{FF2B5EF4-FFF2-40B4-BE49-F238E27FC236}">
                <a16:creationId xmlns:a16="http://schemas.microsoft.com/office/drawing/2014/main" id="{C43E45B8-6A2D-4F97-B80E-572FB2462F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71021A-ACAD-4155-8D05-E61EE1660C92}"/>
              </a:ext>
            </a:extLst>
          </p:cNvPr>
          <p:cNvSpPr>
            <a:spLocks noGrp="1"/>
          </p:cNvSpPr>
          <p:nvPr>
            <p:ph type="sldNum" sz="quarter" idx="12"/>
          </p:nvPr>
        </p:nvSpPr>
        <p:spPr/>
        <p:txBody>
          <a:bodyPr/>
          <a:lstStyle/>
          <a:p>
            <a:fld id="{979E9F33-FE69-4D50-B551-922D2C1182F7}" type="slidenum">
              <a:rPr lang="en-GB" smtClean="0"/>
              <a:t>‹#›</a:t>
            </a:fld>
            <a:endParaRPr lang="en-GB"/>
          </a:p>
        </p:txBody>
      </p:sp>
    </p:spTree>
    <p:extLst>
      <p:ext uri="{BB962C8B-B14F-4D97-AF65-F5344CB8AC3E}">
        <p14:creationId xmlns:p14="http://schemas.microsoft.com/office/powerpoint/2010/main" val="42623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6AAE-5D93-48B6-80FA-0CC2116A01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0E3EB7-2AF8-4A22-92F2-028117257B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AEAAB8A-BA0A-4AD8-8CF0-57266055EE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4C5EBB-4425-4CBB-8E1C-B29FD354600C}"/>
              </a:ext>
            </a:extLst>
          </p:cNvPr>
          <p:cNvSpPr>
            <a:spLocks noGrp="1"/>
          </p:cNvSpPr>
          <p:nvPr>
            <p:ph type="dt" sz="half" idx="10"/>
          </p:nvPr>
        </p:nvSpPr>
        <p:spPr/>
        <p:txBody>
          <a:bodyPr/>
          <a:lstStyle/>
          <a:p>
            <a:fld id="{0E53148C-A74F-4A6F-AD2C-2B18C8B76884}" type="datetimeFigureOut">
              <a:rPr lang="en-GB" smtClean="0"/>
              <a:t>25/04/2023</a:t>
            </a:fld>
            <a:endParaRPr lang="en-GB"/>
          </a:p>
        </p:txBody>
      </p:sp>
      <p:sp>
        <p:nvSpPr>
          <p:cNvPr id="6" name="Footer Placeholder 5">
            <a:extLst>
              <a:ext uri="{FF2B5EF4-FFF2-40B4-BE49-F238E27FC236}">
                <a16:creationId xmlns:a16="http://schemas.microsoft.com/office/drawing/2014/main" id="{98633577-D666-4D66-A23E-7B9780EA0B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20EE1F-4AB9-4536-B519-6E5185971B3C}"/>
              </a:ext>
            </a:extLst>
          </p:cNvPr>
          <p:cNvSpPr>
            <a:spLocks noGrp="1"/>
          </p:cNvSpPr>
          <p:nvPr>
            <p:ph type="sldNum" sz="quarter" idx="12"/>
          </p:nvPr>
        </p:nvSpPr>
        <p:spPr/>
        <p:txBody>
          <a:bodyPr/>
          <a:lstStyle/>
          <a:p>
            <a:fld id="{979E9F33-FE69-4D50-B551-922D2C1182F7}" type="slidenum">
              <a:rPr lang="en-GB" smtClean="0"/>
              <a:t>‹#›</a:t>
            </a:fld>
            <a:endParaRPr lang="en-GB"/>
          </a:p>
        </p:txBody>
      </p:sp>
    </p:spTree>
    <p:extLst>
      <p:ext uri="{BB962C8B-B14F-4D97-AF65-F5344CB8AC3E}">
        <p14:creationId xmlns:p14="http://schemas.microsoft.com/office/powerpoint/2010/main" val="190660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3D1D-2E13-42B3-8638-2E0B6D74DB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2EFF50-D538-408E-BA2F-443698C83E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A7099C-D45F-4D64-AAFD-A845DBA1A1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F761D3-D29D-4B1A-A441-C71AED8616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319A32-7F18-40E3-A7BA-B3B5ACFBBE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F12F07-DFA7-484B-B789-E4201BB1B311}"/>
              </a:ext>
            </a:extLst>
          </p:cNvPr>
          <p:cNvSpPr>
            <a:spLocks noGrp="1"/>
          </p:cNvSpPr>
          <p:nvPr>
            <p:ph type="dt" sz="half" idx="10"/>
          </p:nvPr>
        </p:nvSpPr>
        <p:spPr/>
        <p:txBody>
          <a:bodyPr/>
          <a:lstStyle/>
          <a:p>
            <a:fld id="{0E53148C-A74F-4A6F-AD2C-2B18C8B76884}" type="datetimeFigureOut">
              <a:rPr lang="en-GB" smtClean="0"/>
              <a:t>25/04/2023</a:t>
            </a:fld>
            <a:endParaRPr lang="en-GB"/>
          </a:p>
        </p:txBody>
      </p:sp>
      <p:sp>
        <p:nvSpPr>
          <p:cNvPr id="8" name="Footer Placeholder 7">
            <a:extLst>
              <a:ext uri="{FF2B5EF4-FFF2-40B4-BE49-F238E27FC236}">
                <a16:creationId xmlns:a16="http://schemas.microsoft.com/office/drawing/2014/main" id="{88EF58EA-5224-464E-98B4-DD32A09DCA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6D25E5-4A94-4E05-9DEB-760BAC5CAB7D}"/>
              </a:ext>
            </a:extLst>
          </p:cNvPr>
          <p:cNvSpPr>
            <a:spLocks noGrp="1"/>
          </p:cNvSpPr>
          <p:nvPr>
            <p:ph type="sldNum" sz="quarter" idx="12"/>
          </p:nvPr>
        </p:nvSpPr>
        <p:spPr/>
        <p:txBody>
          <a:bodyPr/>
          <a:lstStyle/>
          <a:p>
            <a:fld id="{979E9F33-FE69-4D50-B551-922D2C1182F7}" type="slidenum">
              <a:rPr lang="en-GB" smtClean="0"/>
              <a:t>‹#›</a:t>
            </a:fld>
            <a:endParaRPr lang="en-GB"/>
          </a:p>
        </p:txBody>
      </p:sp>
    </p:spTree>
    <p:extLst>
      <p:ext uri="{BB962C8B-B14F-4D97-AF65-F5344CB8AC3E}">
        <p14:creationId xmlns:p14="http://schemas.microsoft.com/office/powerpoint/2010/main" val="133565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1EF7-EAF6-46E3-BA79-A580C82712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B77AE6-064E-4599-A5FE-FC05A05FD77E}"/>
              </a:ext>
            </a:extLst>
          </p:cNvPr>
          <p:cNvSpPr>
            <a:spLocks noGrp="1"/>
          </p:cNvSpPr>
          <p:nvPr>
            <p:ph type="dt" sz="half" idx="10"/>
          </p:nvPr>
        </p:nvSpPr>
        <p:spPr/>
        <p:txBody>
          <a:bodyPr/>
          <a:lstStyle/>
          <a:p>
            <a:fld id="{0E53148C-A74F-4A6F-AD2C-2B18C8B76884}" type="datetimeFigureOut">
              <a:rPr lang="en-GB" smtClean="0"/>
              <a:t>25/04/2023</a:t>
            </a:fld>
            <a:endParaRPr lang="en-GB"/>
          </a:p>
        </p:txBody>
      </p:sp>
      <p:sp>
        <p:nvSpPr>
          <p:cNvPr id="4" name="Footer Placeholder 3">
            <a:extLst>
              <a:ext uri="{FF2B5EF4-FFF2-40B4-BE49-F238E27FC236}">
                <a16:creationId xmlns:a16="http://schemas.microsoft.com/office/drawing/2014/main" id="{7CCD4453-975C-4C43-99A4-D021DA5BF9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39857F-B40D-490C-B6DC-15A97E5CE07E}"/>
              </a:ext>
            </a:extLst>
          </p:cNvPr>
          <p:cNvSpPr>
            <a:spLocks noGrp="1"/>
          </p:cNvSpPr>
          <p:nvPr>
            <p:ph type="sldNum" sz="quarter" idx="12"/>
          </p:nvPr>
        </p:nvSpPr>
        <p:spPr/>
        <p:txBody>
          <a:bodyPr/>
          <a:lstStyle/>
          <a:p>
            <a:fld id="{979E9F33-FE69-4D50-B551-922D2C1182F7}" type="slidenum">
              <a:rPr lang="en-GB" smtClean="0"/>
              <a:t>‹#›</a:t>
            </a:fld>
            <a:endParaRPr lang="en-GB"/>
          </a:p>
        </p:txBody>
      </p:sp>
    </p:spTree>
    <p:extLst>
      <p:ext uri="{BB962C8B-B14F-4D97-AF65-F5344CB8AC3E}">
        <p14:creationId xmlns:p14="http://schemas.microsoft.com/office/powerpoint/2010/main" val="264577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D70A9-C458-43DB-AF93-25A81532C6DD}"/>
              </a:ext>
            </a:extLst>
          </p:cNvPr>
          <p:cNvSpPr>
            <a:spLocks noGrp="1"/>
          </p:cNvSpPr>
          <p:nvPr>
            <p:ph type="dt" sz="half" idx="10"/>
          </p:nvPr>
        </p:nvSpPr>
        <p:spPr/>
        <p:txBody>
          <a:bodyPr/>
          <a:lstStyle/>
          <a:p>
            <a:fld id="{0E53148C-A74F-4A6F-AD2C-2B18C8B76884}" type="datetimeFigureOut">
              <a:rPr lang="en-GB" smtClean="0"/>
              <a:t>25/04/2023</a:t>
            </a:fld>
            <a:endParaRPr lang="en-GB"/>
          </a:p>
        </p:txBody>
      </p:sp>
      <p:sp>
        <p:nvSpPr>
          <p:cNvPr id="3" name="Footer Placeholder 2">
            <a:extLst>
              <a:ext uri="{FF2B5EF4-FFF2-40B4-BE49-F238E27FC236}">
                <a16:creationId xmlns:a16="http://schemas.microsoft.com/office/drawing/2014/main" id="{B49B1132-1045-49E3-9E89-2CEFE25F42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5C7E18-9C5A-4049-B47B-016BCB152D91}"/>
              </a:ext>
            </a:extLst>
          </p:cNvPr>
          <p:cNvSpPr>
            <a:spLocks noGrp="1"/>
          </p:cNvSpPr>
          <p:nvPr>
            <p:ph type="sldNum" sz="quarter" idx="12"/>
          </p:nvPr>
        </p:nvSpPr>
        <p:spPr/>
        <p:txBody>
          <a:bodyPr/>
          <a:lstStyle/>
          <a:p>
            <a:fld id="{979E9F33-FE69-4D50-B551-922D2C1182F7}" type="slidenum">
              <a:rPr lang="en-GB" smtClean="0"/>
              <a:t>‹#›</a:t>
            </a:fld>
            <a:endParaRPr lang="en-GB"/>
          </a:p>
        </p:txBody>
      </p:sp>
    </p:spTree>
    <p:extLst>
      <p:ext uri="{BB962C8B-B14F-4D97-AF65-F5344CB8AC3E}">
        <p14:creationId xmlns:p14="http://schemas.microsoft.com/office/powerpoint/2010/main" val="81493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14626-B99E-4AB1-B357-226F72DC2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7CA0DC-633E-4FAE-8EAA-4042D7E23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A24CC1-1A17-4444-B40C-BFC7D6F14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BCD2EE-251C-416D-8303-EBAECDBA6BD9}"/>
              </a:ext>
            </a:extLst>
          </p:cNvPr>
          <p:cNvSpPr>
            <a:spLocks noGrp="1"/>
          </p:cNvSpPr>
          <p:nvPr>
            <p:ph type="dt" sz="half" idx="10"/>
          </p:nvPr>
        </p:nvSpPr>
        <p:spPr/>
        <p:txBody>
          <a:bodyPr/>
          <a:lstStyle/>
          <a:p>
            <a:fld id="{0E53148C-A74F-4A6F-AD2C-2B18C8B76884}" type="datetimeFigureOut">
              <a:rPr lang="en-GB" smtClean="0"/>
              <a:t>25/04/2023</a:t>
            </a:fld>
            <a:endParaRPr lang="en-GB"/>
          </a:p>
        </p:txBody>
      </p:sp>
      <p:sp>
        <p:nvSpPr>
          <p:cNvPr id="6" name="Footer Placeholder 5">
            <a:extLst>
              <a:ext uri="{FF2B5EF4-FFF2-40B4-BE49-F238E27FC236}">
                <a16:creationId xmlns:a16="http://schemas.microsoft.com/office/drawing/2014/main" id="{EEAD77D9-A7A0-4ECD-ABCC-E949E6B279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E24238-DDD1-487C-B1E2-437462B9C0CC}"/>
              </a:ext>
            </a:extLst>
          </p:cNvPr>
          <p:cNvSpPr>
            <a:spLocks noGrp="1"/>
          </p:cNvSpPr>
          <p:nvPr>
            <p:ph type="sldNum" sz="quarter" idx="12"/>
          </p:nvPr>
        </p:nvSpPr>
        <p:spPr/>
        <p:txBody>
          <a:bodyPr/>
          <a:lstStyle/>
          <a:p>
            <a:fld id="{979E9F33-FE69-4D50-B551-922D2C1182F7}" type="slidenum">
              <a:rPr lang="en-GB" smtClean="0"/>
              <a:t>‹#›</a:t>
            </a:fld>
            <a:endParaRPr lang="en-GB"/>
          </a:p>
        </p:txBody>
      </p:sp>
    </p:spTree>
    <p:extLst>
      <p:ext uri="{BB962C8B-B14F-4D97-AF65-F5344CB8AC3E}">
        <p14:creationId xmlns:p14="http://schemas.microsoft.com/office/powerpoint/2010/main" val="227258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F9AC8-8901-41D4-AA36-4F54A1BB3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5911FF-2E55-459E-8C3F-8F9F394FCA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669721-8C36-44BB-93B7-48C30BF1A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7B2AB-ADFB-469A-8B65-7AECF874A2C2}"/>
              </a:ext>
            </a:extLst>
          </p:cNvPr>
          <p:cNvSpPr>
            <a:spLocks noGrp="1"/>
          </p:cNvSpPr>
          <p:nvPr>
            <p:ph type="dt" sz="half" idx="10"/>
          </p:nvPr>
        </p:nvSpPr>
        <p:spPr/>
        <p:txBody>
          <a:bodyPr/>
          <a:lstStyle/>
          <a:p>
            <a:fld id="{0E53148C-A74F-4A6F-AD2C-2B18C8B76884}" type="datetimeFigureOut">
              <a:rPr lang="en-GB" smtClean="0"/>
              <a:t>25/04/2023</a:t>
            </a:fld>
            <a:endParaRPr lang="en-GB"/>
          </a:p>
        </p:txBody>
      </p:sp>
      <p:sp>
        <p:nvSpPr>
          <p:cNvPr id="6" name="Footer Placeholder 5">
            <a:extLst>
              <a:ext uri="{FF2B5EF4-FFF2-40B4-BE49-F238E27FC236}">
                <a16:creationId xmlns:a16="http://schemas.microsoft.com/office/drawing/2014/main" id="{6D760E73-1F84-4D23-B8CF-6AAE573806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E02923-602E-4C71-9E79-BC00ADFFD3A5}"/>
              </a:ext>
            </a:extLst>
          </p:cNvPr>
          <p:cNvSpPr>
            <a:spLocks noGrp="1"/>
          </p:cNvSpPr>
          <p:nvPr>
            <p:ph type="sldNum" sz="quarter" idx="12"/>
          </p:nvPr>
        </p:nvSpPr>
        <p:spPr/>
        <p:txBody>
          <a:bodyPr/>
          <a:lstStyle/>
          <a:p>
            <a:fld id="{979E9F33-FE69-4D50-B551-922D2C1182F7}" type="slidenum">
              <a:rPr lang="en-GB" smtClean="0"/>
              <a:t>‹#›</a:t>
            </a:fld>
            <a:endParaRPr lang="en-GB"/>
          </a:p>
        </p:txBody>
      </p:sp>
    </p:spTree>
    <p:extLst>
      <p:ext uri="{BB962C8B-B14F-4D97-AF65-F5344CB8AC3E}">
        <p14:creationId xmlns:p14="http://schemas.microsoft.com/office/powerpoint/2010/main" val="240168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59E09-AE3F-416A-AAD0-E5E72AB3E2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9CD806-BBD4-4CA3-B224-644BCC74E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B56436-6539-4BA1-AF36-BC8E9D7EB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3148C-A74F-4A6F-AD2C-2B18C8B76884}" type="datetimeFigureOut">
              <a:rPr lang="en-GB" smtClean="0"/>
              <a:t>25/04/2023</a:t>
            </a:fld>
            <a:endParaRPr lang="en-GB"/>
          </a:p>
        </p:txBody>
      </p:sp>
      <p:sp>
        <p:nvSpPr>
          <p:cNvPr id="5" name="Footer Placeholder 4">
            <a:extLst>
              <a:ext uri="{FF2B5EF4-FFF2-40B4-BE49-F238E27FC236}">
                <a16:creationId xmlns:a16="http://schemas.microsoft.com/office/drawing/2014/main" id="{3C53A16D-F6D8-4F52-996D-5A28186F0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07A33E-6BFE-4DB3-B63B-E770A8AD8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E9F33-FE69-4D50-B551-922D2C1182F7}" type="slidenum">
              <a:rPr lang="en-GB" smtClean="0"/>
              <a:t>‹#›</a:t>
            </a:fld>
            <a:endParaRPr lang="en-GB"/>
          </a:p>
        </p:txBody>
      </p:sp>
    </p:spTree>
    <p:extLst>
      <p:ext uri="{BB962C8B-B14F-4D97-AF65-F5344CB8AC3E}">
        <p14:creationId xmlns:p14="http://schemas.microsoft.com/office/powerpoint/2010/main" val="197514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hyperlink" Target="https://www.necsu.nhs.uk/raidr/" TargetMode="External"/><Relationship Id="rId3" Type="http://schemas.openxmlformats.org/officeDocument/2006/relationships/image" Target="../media/image5.png"/><Relationship Id="rId7" Type="http://schemas.openxmlformats.org/officeDocument/2006/relationships/hyperlink" Target="https://fingertips.phe.org.uk/"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fingertips.phe.org.uk/profile/wider-determinan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kingsfund.org.uk/publications/what-does-improving-population-health-mean"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2F5266-81FD-419B-9FB2-77906A231C9D}"/>
              </a:ext>
            </a:extLst>
          </p:cNvPr>
          <p:cNvPicPr>
            <a:picLocks noChangeAspect="1"/>
          </p:cNvPicPr>
          <p:nvPr/>
        </p:nvPicPr>
        <p:blipFill rotWithShape="1">
          <a:blip r:embed="rId2">
            <a:duotone>
              <a:schemeClr val="accent6">
                <a:shade val="45000"/>
                <a:satMod val="135000"/>
              </a:schemeClr>
              <a:prstClr val="white"/>
            </a:duotone>
          </a:blip>
          <a:srcRect l="4838" t="10584" r="22229" b="28224"/>
          <a:stretch/>
        </p:blipFill>
        <p:spPr>
          <a:xfrm>
            <a:off x="2210073" y="1004887"/>
            <a:ext cx="7771854" cy="2134093"/>
          </a:xfrm>
          <a:prstGeom prst="rect">
            <a:avLst/>
          </a:prstGeom>
        </p:spPr>
      </p:pic>
      <p:sp>
        <p:nvSpPr>
          <p:cNvPr id="5" name="Title 1">
            <a:extLst>
              <a:ext uri="{FF2B5EF4-FFF2-40B4-BE49-F238E27FC236}">
                <a16:creationId xmlns:a16="http://schemas.microsoft.com/office/drawing/2014/main" id="{387E8B35-D8D5-4745-B173-498D093D83A4}"/>
              </a:ext>
            </a:extLst>
          </p:cNvPr>
          <p:cNvSpPr txBox="1">
            <a:spLocks/>
          </p:cNvSpPr>
          <p:nvPr/>
        </p:nvSpPr>
        <p:spPr>
          <a:xfrm>
            <a:off x="752475" y="3138980"/>
            <a:ext cx="105156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4800" b="1" dirty="0">
                <a:effectLst/>
                <a:latin typeface="+mn-lt"/>
              </a:rPr>
              <a:t>Connecting to our Communities</a:t>
            </a:r>
            <a:endParaRPr lang="en-GB" sz="4800" b="1" dirty="0"/>
          </a:p>
          <a:p>
            <a:pPr algn="ctr">
              <a:lnSpc>
                <a:spcPct val="115000"/>
              </a:lnSpc>
              <a:spcAft>
                <a:spcPts val="1000"/>
              </a:spcAft>
            </a:pPr>
            <a:r>
              <a:rPr lang="en-GB" sz="3200" b="1" dirty="0">
                <a:latin typeface="+mn-lt"/>
              </a:rPr>
              <a:t>Tuesday 25 April </a:t>
            </a:r>
          </a:p>
        </p:txBody>
      </p:sp>
      <p:cxnSp>
        <p:nvCxnSpPr>
          <p:cNvPr id="7" name="Straight Connector 6">
            <a:extLst>
              <a:ext uri="{FF2B5EF4-FFF2-40B4-BE49-F238E27FC236}">
                <a16:creationId xmlns:a16="http://schemas.microsoft.com/office/drawing/2014/main" id="{DA484002-8F33-4FC8-88C4-16FCCE24568A}"/>
              </a:ext>
            </a:extLst>
          </p:cNvPr>
          <p:cNvCxnSpPr/>
          <p:nvPr/>
        </p:nvCxnSpPr>
        <p:spPr>
          <a:xfrm>
            <a:off x="2052320" y="4780987"/>
            <a:ext cx="8087360" cy="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56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8423-224A-205D-2F26-EDB8C541AEBD}"/>
              </a:ext>
            </a:extLst>
          </p:cNvPr>
          <p:cNvSpPr>
            <a:spLocks noGrp="1"/>
          </p:cNvSpPr>
          <p:nvPr>
            <p:ph type="title"/>
          </p:nvPr>
        </p:nvSpPr>
        <p:spPr>
          <a:xfrm>
            <a:off x="672808" y="494713"/>
            <a:ext cx="4460607" cy="492443"/>
          </a:xfrm>
        </p:spPr>
        <p:txBody>
          <a:bodyPr wrap="square" lIns="0" tIns="0" rIns="0" bIns="0" anchor="t">
            <a:spAutoFit/>
          </a:bodyPr>
          <a:lstStyle/>
          <a:p>
            <a:r>
              <a:rPr lang="en-GB"/>
              <a:t>An Example:</a:t>
            </a:r>
            <a:endParaRPr lang="en-US"/>
          </a:p>
        </p:txBody>
      </p:sp>
      <p:sp>
        <p:nvSpPr>
          <p:cNvPr id="4" name="TextBox 3">
            <a:extLst>
              <a:ext uri="{FF2B5EF4-FFF2-40B4-BE49-F238E27FC236}">
                <a16:creationId xmlns:a16="http://schemas.microsoft.com/office/drawing/2014/main" id="{C62C019C-5B1E-5837-3D95-F6EE06D874F9}"/>
              </a:ext>
            </a:extLst>
          </p:cNvPr>
          <p:cNvSpPr txBox="1"/>
          <p:nvPr/>
        </p:nvSpPr>
        <p:spPr>
          <a:xfrm>
            <a:off x="670774" y="3855612"/>
            <a:ext cx="1018235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GB"/>
              <a:t>· </a:t>
            </a:r>
            <a:r>
              <a:rPr lang="en-GB">
                <a:solidFill>
                  <a:schemeClr val="tx1">
                    <a:lumMod val="65000"/>
                    <a:lumOff val="35000"/>
                  </a:schemeClr>
                </a:solidFill>
                <a:latin typeface="Arial"/>
                <a:cs typeface="Arial"/>
              </a:rPr>
              <a:t>Patients will be identified using an agreed, consistent clinical search across each practice</a:t>
            </a:r>
            <a:r>
              <a:rPr lang="en-US">
                <a:solidFill>
                  <a:schemeClr val="tx1">
                    <a:lumMod val="65000"/>
                    <a:lumOff val="35000"/>
                  </a:schemeClr>
                </a:solidFill>
                <a:latin typeface="Arial"/>
                <a:cs typeface="Arial"/>
              </a:rPr>
              <a:t>​</a:t>
            </a:r>
          </a:p>
          <a:p>
            <a:endParaRPr lang="en-US">
              <a:solidFill>
                <a:schemeClr val="tx1">
                  <a:lumMod val="65000"/>
                  <a:lumOff val="35000"/>
                </a:schemeClr>
              </a:solidFill>
              <a:latin typeface="Arial"/>
              <a:cs typeface="Arial"/>
            </a:endParaRPr>
          </a:p>
          <a:p>
            <a:r>
              <a:rPr lang="en-US">
                <a:solidFill>
                  <a:schemeClr val="tx1">
                    <a:lumMod val="65000"/>
                    <a:lumOff val="35000"/>
                  </a:schemeClr>
                </a:solidFill>
                <a:latin typeface="Arial"/>
                <a:cs typeface="Arial"/>
              </a:rPr>
              <a:t>. We are also exploring how we can use RAIDR to identify those that are high risk of admissions of COPD and the individuals PCN to avoid hospital admissions</a:t>
            </a:r>
          </a:p>
          <a:p>
            <a:endParaRPr lang="en-US">
              <a:solidFill>
                <a:schemeClr val="tx1">
                  <a:lumMod val="65000"/>
                  <a:lumOff val="35000"/>
                </a:schemeClr>
              </a:solidFill>
              <a:latin typeface="Arial"/>
              <a:cs typeface="Calibri"/>
            </a:endParaRPr>
          </a:p>
          <a:p>
            <a:pPr rtl="0"/>
            <a:r>
              <a:rPr lang="en-GB">
                <a:solidFill>
                  <a:schemeClr val="tx1">
                    <a:lumMod val="65000"/>
                    <a:lumOff val="35000"/>
                  </a:schemeClr>
                </a:solidFill>
                <a:latin typeface="Arial"/>
                <a:cs typeface="Arial"/>
              </a:rPr>
              <a:t>· We will agree the inclusion and exclusion criteria for this search, based on condition, deprivation, risk of admission and contact with other services</a:t>
            </a:r>
          </a:p>
          <a:p>
            <a:endParaRPr lang="en-GB">
              <a:solidFill>
                <a:schemeClr val="tx1">
                  <a:lumMod val="65000"/>
                  <a:lumOff val="35000"/>
                </a:schemeClr>
              </a:solidFill>
              <a:latin typeface="Arial"/>
              <a:cs typeface="Arial"/>
            </a:endParaRPr>
          </a:p>
        </p:txBody>
      </p:sp>
      <p:sp>
        <p:nvSpPr>
          <p:cNvPr id="5" name="TextBox 4">
            <a:extLst>
              <a:ext uri="{FF2B5EF4-FFF2-40B4-BE49-F238E27FC236}">
                <a16:creationId xmlns:a16="http://schemas.microsoft.com/office/drawing/2014/main" id="{CA2473DA-A6CF-5DEA-703E-9119C8E589CB}"/>
              </a:ext>
            </a:extLst>
          </p:cNvPr>
          <p:cNvSpPr txBox="1"/>
          <p:nvPr/>
        </p:nvSpPr>
        <p:spPr>
          <a:xfrm>
            <a:off x="560768" y="1193978"/>
            <a:ext cx="872006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tx1">
                    <a:lumMod val="65000"/>
                    <a:lumOff val="35000"/>
                  </a:schemeClr>
                </a:solidFill>
                <a:latin typeface="Arial"/>
                <a:cs typeface="Calibri"/>
              </a:rPr>
              <a:t>A proactive social prescribing project focussed on a cohort of people with respiratory conditions who are likely to be affected by the cost-of-living crisis</a:t>
            </a:r>
            <a:endParaRPr lang="en-US" b="1">
              <a:solidFill>
                <a:schemeClr val="tx1">
                  <a:lumMod val="65000"/>
                  <a:lumOff val="35000"/>
                </a:schemeClr>
              </a:solidFill>
              <a:latin typeface="Arial"/>
              <a:cs typeface="Calibri"/>
            </a:endParaRPr>
          </a:p>
          <a:p>
            <a:endParaRPr lang="en-GB">
              <a:solidFill>
                <a:schemeClr val="tx1">
                  <a:lumMod val="65000"/>
                  <a:lumOff val="35000"/>
                </a:schemeClr>
              </a:solidFill>
              <a:latin typeface="Arial"/>
              <a:cs typeface="Calibri"/>
            </a:endParaRPr>
          </a:p>
          <a:p>
            <a:r>
              <a:rPr lang="en-US" u="sng">
                <a:solidFill>
                  <a:schemeClr val="tx1">
                    <a:lumMod val="65000"/>
                    <a:lumOff val="35000"/>
                  </a:schemeClr>
                </a:solidFill>
                <a:latin typeface="Arial"/>
                <a:cs typeface="Calibri"/>
              </a:rPr>
              <a:t>Target Population:</a:t>
            </a:r>
          </a:p>
          <a:p>
            <a:endParaRPr lang="en-US">
              <a:solidFill>
                <a:schemeClr val="tx1">
                  <a:lumMod val="65000"/>
                  <a:lumOff val="35000"/>
                </a:schemeClr>
              </a:solidFill>
              <a:latin typeface="Arial"/>
              <a:cs typeface="Calibri"/>
            </a:endParaRPr>
          </a:p>
          <a:p>
            <a:r>
              <a:rPr lang="en-US">
                <a:solidFill>
                  <a:schemeClr val="tx1">
                    <a:lumMod val="65000"/>
                    <a:lumOff val="35000"/>
                  </a:schemeClr>
                </a:solidFill>
                <a:latin typeface="Arial"/>
                <a:cs typeface="Calibri"/>
              </a:rPr>
              <a:t>People likely to be affected by the rising cost of living </a:t>
            </a:r>
            <a:endParaRPr lang="en-US">
              <a:solidFill>
                <a:schemeClr val="tx1">
                  <a:lumMod val="65000"/>
                  <a:lumOff val="35000"/>
                </a:schemeClr>
              </a:solidFill>
              <a:latin typeface="Arial"/>
              <a:cs typeface="Arial"/>
            </a:endParaRPr>
          </a:p>
          <a:p>
            <a:r>
              <a:rPr lang="en-US">
                <a:solidFill>
                  <a:schemeClr val="tx1">
                    <a:lumMod val="65000"/>
                    <a:lumOff val="35000"/>
                  </a:schemeClr>
                </a:solidFill>
                <a:latin typeface="Arial"/>
                <a:cs typeface="Calibri"/>
              </a:rPr>
              <a:t>People at risk of non-elective admission </a:t>
            </a:r>
            <a:endParaRPr lang="en-US">
              <a:solidFill>
                <a:schemeClr val="tx1">
                  <a:lumMod val="65000"/>
                  <a:lumOff val="35000"/>
                </a:schemeClr>
              </a:solidFill>
              <a:latin typeface="Arial"/>
              <a:cs typeface="Arial"/>
            </a:endParaRPr>
          </a:p>
          <a:p>
            <a:r>
              <a:rPr lang="en-US">
                <a:solidFill>
                  <a:schemeClr val="tx1">
                    <a:lumMod val="65000"/>
                    <a:lumOff val="35000"/>
                  </a:schemeClr>
                </a:solidFill>
                <a:latin typeface="Arial"/>
                <a:cs typeface="Calibri"/>
              </a:rPr>
              <a:t>People with respiratory conditions</a:t>
            </a:r>
            <a:endParaRPr lang="en-US">
              <a:solidFill>
                <a:schemeClr val="tx1">
                  <a:lumMod val="65000"/>
                  <a:lumOff val="35000"/>
                </a:schemeClr>
              </a:solidFill>
              <a:latin typeface="Arial"/>
            </a:endParaRPr>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388654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328DC-20BA-A516-6ECC-540CBD691BF8}"/>
              </a:ext>
            </a:extLst>
          </p:cNvPr>
          <p:cNvSpPr>
            <a:spLocks noGrp="1"/>
          </p:cNvSpPr>
          <p:nvPr>
            <p:ph type="body" sz="quarter" idx="13"/>
          </p:nvPr>
        </p:nvSpPr>
        <p:spPr/>
        <p:txBody>
          <a:bodyPr lIns="91440" tIns="45720" rIns="91440" bIns="45720" anchor="t">
            <a:noAutofit/>
          </a:bodyPr>
          <a:lstStyle/>
          <a:p>
            <a:r>
              <a:rPr lang="en-US">
                <a:solidFill>
                  <a:srgbClr val="595959"/>
                </a:solidFill>
                <a:latin typeface="Arial"/>
                <a:cs typeface="Arial"/>
              </a:rPr>
              <a:t>Intervention:</a:t>
            </a:r>
            <a:endParaRPr lang="en-US">
              <a:solidFill>
                <a:srgbClr val="595959"/>
              </a:solidFill>
            </a:endParaRPr>
          </a:p>
        </p:txBody>
      </p:sp>
      <p:sp>
        <p:nvSpPr>
          <p:cNvPr id="4" name="Text Placeholder 3">
            <a:extLst>
              <a:ext uri="{FF2B5EF4-FFF2-40B4-BE49-F238E27FC236}">
                <a16:creationId xmlns:a16="http://schemas.microsoft.com/office/drawing/2014/main" id="{C4E78577-D8BE-791C-6978-19E1EA065766}"/>
              </a:ext>
            </a:extLst>
          </p:cNvPr>
          <p:cNvSpPr>
            <a:spLocks noGrp="1"/>
          </p:cNvSpPr>
          <p:nvPr>
            <p:ph type="body" sz="quarter" idx="14"/>
          </p:nvPr>
        </p:nvSpPr>
        <p:spPr/>
        <p:txBody>
          <a:bodyPr/>
          <a:lstStyle/>
          <a:p>
            <a:endParaRPr lang="en-US"/>
          </a:p>
        </p:txBody>
      </p:sp>
      <p:graphicFrame>
        <p:nvGraphicFramePr>
          <p:cNvPr id="11" name="Text Placeholder 4">
            <a:extLst>
              <a:ext uri="{FF2B5EF4-FFF2-40B4-BE49-F238E27FC236}">
                <a16:creationId xmlns:a16="http://schemas.microsoft.com/office/drawing/2014/main" id="{C4DC7161-3172-4554-A4D3-8EEFE7B09C6B}"/>
              </a:ext>
            </a:extLst>
          </p:cNvPr>
          <p:cNvGraphicFramePr/>
          <p:nvPr/>
        </p:nvGraphicFramePr>
        <p:xfrm>
          <a:off x="521359" y="1494257"/>
          <a:ext cx="11047413" cy="4731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176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4F4FDC-55B4-73AE-8F74-1924712D37E0}"/>
              </a:ext>
            </a:extLst>
          </p:cNvPr>
          <p:cNvSpPr>
            <a:spLocks noGrp="1"/>
          </p:cNvSpPr>
          <p:nvPr>
            <p:ph type="body" sz="quarter" idx="13"/>
          </p:nvPr>
        </p:nvSpPr>
        <p:spPr/>
        <p:txBody>
          <a:bodyPr lIns="91440" tIns="45720" rIns="91440" bIns="45720" anchor="t">
            <a:noAutofit/>
          </a:bodyPr>
          <a:lstStyle/>
          <a:p>
            <a:r>
              <a:rPr lang="en-GB">
                <a:latin typeface="Arial"/>
                <a:cs typeface="Arial"/>
              </a:rPr>
              <a:t>Outcomes:</a:t>
            </a:r>
            <a:endParaRPr lang="en-GB"/>
          </a:p>
        </p:txBody>
      </p:sp>
      <p:sp>
        <p:nvSpPr>
          <p:cNvPr id="3" name="Text Placeholder 2">
            <a:extLst>
              <a:ext uri="{FF2B5EF4-FFF2-40B4-BE49-F238E27FC236}">
                <a16:creationId xmlns:a16="http://schemas.microsoft.com/office/drawing/2014/main" id="{E965C970-8DA5-D2C6-CDD0-6239076A8DF1}"/>
              </a:ext>
            </a:extLst>
          </p:cNvPr>
          <p:cNvSpPr>
            <a:spLocks noGrp="1"/>
          </p:cNvSpPr>
          <p:nvPr>
            <p:ph type="body" sz="quarter" idx="11"/>
          </p:nvPr>
        </p:nvSpPr>
        <p:spPr>
          <a:xfrm>
            <a:off x="341842" y="4553554"/>
            <a:ext cx="11017704" cy="767443"/>
          </a:xfrm>
        </p:spPr>
        <p:txBody>
          <a:bodyPr lIns="91440" tIns="45720" rIns="91440" bIns="45720" anchor="t">
            <a:normAutofit/>
          </a:bodyPr>
          <a:lstStyle/>
          <a:p>
            <a:r>
              <a:rPr lang="en-GB" b="1">
                <a:latin typeface="Arial"/>
                <a:cs typeface="Arial"/>
              </a:rPr>
              <a:t>Bert's story: Bert became known to us through an LD review but this was just the beginning of the sto</a:t>
            </a:r>
            <a:r>
              <a:rPr lang="en-GB">
                <a:latin typeface="Arial"/>
                <a:cs typeface="Arial"/>
              </a:rPr>
              <a:t>ry</a:t>
            </a:r>
            <a:endParaRPr lang="en-US">
              <a:latin typeface="Arial"/>
              <a:cs typeface="Arial"/>
            </a:endParaRPr>
          </a:p>
        </p:txBody>
      </p:sp>
      <p:sp>
        <p:nvSpPr>
          <p:cNvPr id="5" name="Text Placeholder 4">
            <a:extLst>
              <a:ext uri="{FF2B5EF4-FFF2-40B4-BE49-F238E27FC236}">
                <a16:creationId xmlns:a16="http://schemas.microsoft.com/office/drawing/2014/main" id="{41621EAB-E54E-A803-AEF2-13B463767759}"/>
              </a:ext>
            </a:extLst>
          </p:cNvPr>
          <p:cNvSpPr>
            <a:spLocks noGrp="1"/>
          </p:cNvSpPr>
          <p:nvPr>
            <p:ph type="body" sz="quarter" idx="15"/>
          </p:nvPr>
        </p:nvSpPr>
        <p:spPr>
          <a:xfrm>
            <a:off x="310091" y="1670579"/>
            <a:ext cx="11047413" cy="2466975"/>
          </a:xfrm>
        </p:spPr>
        <p:txBody>
          <a:bodyPr lIns="91440" tIns="45720" rIns="91440" bIns="45720" anchor="t">
            <a:normAutofit/>
          </a:bodyPr>
          <a:lstStyle/>
          <a:p>
            <a:r>
              <a:rPr lang="en-GB">
                <a:latin typeface="Arial"/>
                <a:cs typeface="Arial"/>
              </a:rPr>
              <a:t>Opportunity to address barriers to accessing healthcare and share learning</a:t>
            </a:r>
            <a:endParaRPr lang="en-GB"/>
          </a:p>
          <a:p>
            <a:r>
              <a:rPr lang="en-GB">
                <a:latin typeface="Arial"/>
                <a:cs typeface="Arial"/>
              </a:rPr>
              <a:t>Increased numbers of people accessing health appointments and reviews preventing an escalation in conditions</a:t>
            </a:r>
          </a:p>
          <a:p>
            <a:r>
              <a:rPr lang="en-GB">
                <a:latin typeface="Arial"/>
                <a:cs typeface="Arial"/>
              </a:rPr>
              <a:t>Ongoing support to address social determinates of health</a:t>
            </a:r>
            <a:endParaRPr lang="en-GB"/>
          </a:p>
          <a:p>
            <a:r>
              <a:rPr lang="en-GB"/>
              <a:t>Improved health literacy</a:t>
            </a:r>
          </a:p>
          <a:p>
            <a:r>
              <a:rPr lang="en-GB">
                <a:latin typeface="Arial"/>
                <a:cs typeface="Arial"/>
              </a:rPr>
              <a:t>Access to ongoing support within the community which can run alongside clinical interventions</a:t>
            </a:r>
            <a:endParaRPr lang="en-GB"/>
          </a:p>
          <a:p>
            <a:r>
              <a:rPr lang="en-GB">
                <a:latin typeface="Arial"/>
                <a:cs typeface="Arial"/>
              </a:rPr>
              <a:t>More appropriate use of primary care and admissions avoidance</a:t>
            </a:r>
            <a:endParaRPr lang="en-GB"/>
          </a:p>
          <a:p>
            <a:pPr marL="0" indent="0">
              <a:buNone/>
            </a:pPr>
            <a:endParaRPr lang="en-GB"/>
          </a:p>
          <a:p>
            <a:pPr marL="0" indent="0">
              <a:buNone/>
            </a:pPr>
            <a:endParaRPr lang="en-GB">
              <a:latin typeface="Arial"/>
              <a:cs typeface="Arial"/>
            </a:endParaRPr>
          </a:p>
          <a:p>
            <a:pPr marL="0" indent="0">
              <a:buNone/>
            </a:pPr>
            <a:endParaRPr lang="en-GB"/>
          </a:p>
          <a:p>
            <a:pPr marL="0" indent="0">
              <a:buNone/>
            </a:pPr>
            <a:endParaRPr lang="en-GB"/>
          </a:p>
          <a:p>
            <a:endParaRPr lang="en-GB"/>
          </a:p>
        </p:txBody>
      </p:sp>
    </p:spTree>
    <p:extLst>
      <p:ext uri="{BB962C8B-B14F-4D97-AF65-F5344CB8AC3E}">
        <p14:creationId xmlns:p14="http://schemas.microsoft.com/office/powerpoint/2010/main" val="342435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0C8E79-D2C7-2754-BDC9-108DC84893E9}"/>
              </a:ext>
            </a:extLst>
          </p:cNvPr>
          <p:cNvSpPr/>
          <p:nvPr/>
        </p:nvSpPr>
        <p:spPr>
          <a:xfrm>
            <a:off x="2010235" y="4167964"/>
            <a:ext cx="3726621" cy="1247553"/>
          </a:xfrm>
          <a:prstGeom prst="rect">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4" name="Picture 3">
            <a:extLst>
              <a:ext uri="{FF2B5EF4-FFF2-40B4-BE49-F238E27FC236}">
                <a16:creationId xmlns:a16="http://schemas.microsoft.com/office/drawing/2014/main" id="{F12F5266-81FD-419B-9FB2-77906A231C9D}"/>
              </a:ext>
            </a:extLst>
          </p:cNvPr>
          <p:cNvPicPr>
            <a:picLocks noChangeAspect="1"/>
          </p:cNvPicPr>
          <p:nvPr/>
        </p:nvPicPr>
        <p:blipFill rotWithShape="1">
          <a:blip r:embed="rId2">
            <a:duotone>
              <a:schemeClr val="accent6">
                <a:shade val="45000"/>
                <a:satMod val="135000"/>
              </a:schemeClr>
              <a:prstClr val="white"/>
            </a:duotone>
          </a:blip>
          <a:srcRect l="4838" t="10584" r="22229" b="28224"/>
          <a:stretch/>
        </p:blipFill>
        <p:spPr>
          <a:xfrm>
            <a:off x="2210074" y="1004888"/>
            <a:ext cx="7771855" cy="2134093"/>
          </a:xfrm>
          <a:prstGeom prst="rect">
            <a:avLst/>
          </a:prstGeom>
        </p:spPr>
      </p:pic>
      <p:pic>
        <p:nvPicPr>
          <p:cNvPr id="2" name="Picture 1" descr="A red square with white text&#10;&#10;Description automatically generated with low confidence">
            <a:extLst>
              <a:ext uri="{FF2B5EF4-FFF2-40B4-BE49-F238E27FC236}">
                <a16:creationId xmlns:a16="http://schemas.microsoft.com/office/drawing/2014/main" id="{9FDC1607-EBC1-0999-35C4-DFE3B8E65FB9}"/>
              </a:ext>
            </a:extLst>
          </p:cNvPr>
          <p:cNvPicPr>
            <a:picLocks noChangeAspect="1"/>
          </p:cNvPicPr>
          <p:nvPr/>
        </p:nvPicPr>
        <p:blipFill>
          <a:blip r:embed="rId3"/>
          <a:stretch>
            <a:fillRect/>
          </a:stretch>
        </p:blipFill>
        <p:spPr>
          <a:xfrm>
            <a:off x="6768045" y="3633441"/>
            <a:ext cx="3298944" cy="2134611"/>
          </a:xfrm>
          <a:prstGeom prst="rect">
            <a:avLst/>
          </a:prstGeom>
        </p:spPr>
      </p:pic>
      <p:pic>
        <p:nvPicPr>
          <p:cNvPr id="3" name="Picture 2">
            <a:extLst>
              <a:ext uri="{FF2B5EF4-FFF2-40B4-BE49-F238E27FC236}">
                <a16:creationId xmlns:a16="http://schemas.microsoft.com/office/drawing/2014/main" id="{D304A9D0-3D65-19AA-6507-6FDAF3B25EC7}"/>
              </a:ext>
            </a:extLst>
          </p:cNvPr>
          <p:cNvPicPr>
            <a:picLocks noChangeAspect="1"/>
          </p:cNvPicPr>
          <p:nvPr/>
        </p:nvPicPr>
        <p:blipFill>
          <a:blip r:embed="rId4"/>
          <a:stretch>
            <a:fillRect/>
          </a:stretch>
        </p:blipFill>
        <p:spPr>
          <a:xfrm>
            <a:off x="2010235" y="4335182"/>
            <a:ext cx="3641660" cy="902287"/>
          </a:xfrm>
          <a:prstGeom prst="rect">
            <a:avLst/>
          </a:prstGeom>
        </p:spPr>
      </p:pic>
    </p:spTree>
    <p:extLst>
      <p:ext uri="{BB962C8B-B14F-4D97-AF65-F5344CB8AC3E}">
        <p14:creationId xmlns:p14="http://schemas.microsoft.com/office/powerpoint/2010/main" val="369872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4A5BE-2CEF-4F38-AD4A-2CF67AF1D6CF}"/>
              </a:ext>
            </a:extLst>
          </p:cNvPr>
          <p:cNvSpPr>
            <a:spLocks noGrp="1"/>
          </p:cNvSpPr>
          <p:nvPr>
            <p:ph type="title"/>
          </p:nvPr>
        </p:nvSpPr>
        <p:spPr/>
        <p:txBody>
          <a:bodyPr/>
          <a:lstStyle/>
          <a:p>
            <a:r>
              <a:rPr lang="en-GB" dirty="0"/>
              <a:t>Waiting Well – Patient Summary</a:t>
            </a:r>
          </a:p>
        </p:txBody>
      </p:sp>
      <p:sp>
        <p:nvSpPr>
          <p:cNvPr id="4" name="Text Placeholder 3">
            <a:extLst>
              <a:ext uri="{FF2B5EF4-FFF2-40B4-BE49-F238E27FC236}">
                <a16:creationId xmlns:a16="http://schemas.microsoft.com/office/drawing/2014/main" id="{0265301E-4C2F-4535-A576-B2A76F7FC52C}"/>
              </a:ext>
            </a:extLst>
          </p:cNvPr>
          <p:cNvSpPr>
            <a:spLocks noGrp="1"/>
          </p:cNvSpPr>
          <p:nvPr>
            <p:ph type="body" sz="quarter" idx="12"/>
          </p:nvPr>
        </p:nvSpPr>
        <p:spPr/>
        <p:txBody>
          <a:bodyPr/>
          <a:lstStyle/>
          <a:p>
            <a:endParaRPr lang="en-GB"/>
          </a:p>
        </p:txBody>
      </p:sp>
      <p:sp>
        <p:nvSpPr>
          <p:cNvPr id="3" name="TextBox 2">
            <a:extLst>
              <a:ext uri="{FF2B5EF4-FFF2-40B4-BE49-F238E27FC236}">
                <a16:creationId xmlns:a16="http://schemas.microsoft.com/office/drawing/2014/main" id="{12033DE6-7DDF-451A-B2EF-1083D75254A5}"/>
              </a:ext>
            </a:extLst>
          </p:cNvPr>
          <p:cNvSpPr txBox="1"/>
          <p:nvPr/>
        </p:nvSpPr>
        <p:spPr>
          <a:xfrm>
            <a:off x="8514661" y="661433"/>
            <a:ext cx="3295651" cy="5879687"/>
          </a:xfrm>
          <a:prstGeom prst="rect">
            <a:avLst/>
          </a:prstGeom>
          <a:noFill/>
        </p:spPr>
        <p:txBody>
          <a:bodyPr wrap="square" rtlCol="0">
            <a:spAutoFit/>
          </a:bodyPr>
          <a:lstStyle/>
          <a:p>
            <a:r>
              <a:rPr lang="en-GB" sz="1867" dirty="0"/>
              <a:t>RAIDR’s unique to the market Waiting Well solution was developed to assist ICBs, Providers, PCNs and GP Practices to quickly identify cohorts of patients that are currently awaiting an elective procedure. </a:t>
            </a:r>
          </a:p>
          <a:p>
            <a:endParaRPr lang="en-GB" sz="1867" dirty="0"/>
          </a:p>
          <a:p>
            <a:r>
              <a:rPr lang="en-GB" sz="1867" dirty="0"/>
              <a:t>Combining linked primary care and national elective waiting list data, the dashboard can enable users to target individual patients who may need support managing their long-term conditions to remain eligible for their intended procedure. In essence, to ensure patients are ‘waiting well’.</a:t>
            </a:r>
          </a:p>
          <a:p>
            <a:endParaRPr lang="en-GB" sz="2133" dirty="0"/>
          </a:p>
        </p:txBody>
      </p:sp>
      <p:pic>
        <p:nvPicPr>
          <p:cNvPr id="9" name="Picture 8">
            <a:extLst>
              <a:ext uri="{FF2B5EF4-FFF2-40B4-BE49-F238E27FC236}">
                <a16:creationId xmlns:a16="http://schemas.microsoft.com/office/drawing/2014/main" id="{42D52802-82F3-7C77-FD33-14D10330140A}"/>
              </a:ext>
            </a:extLst>
          </p:cNvPr>
          <p:cNvPicPr>
            <a:picLocks noChangeAspect="1"/>
          </p:cNvPicPr>
          <p:nvPr/>
        </p:nvPicPr>
        <p:blipFill rotWithShape="1">
          <a:blip r:embed="rId3"/>
          <a:srcRect b="853"/>
          <a:stretch/>
        </p:blipFill>
        <p:spPr>
          <a:xfrm>
            <a:off x="669251" y="1360170"/>
            <a:ext cx="7132412" cy="3798729"/>
          </a:xfrm>
          <a:prstGeom prst="rect">
            <a:avLst/>
          </a:prstGeom>
          <a:ln>
            <a:noFill/>
          </a:ln>
          <a:effectLst>
            <a:outerShdw blurRad="292100" dist="139700" dir="2700000" algn="tl" rotWithShape="0">
              <a:srgbClr val="333333">
                <a:alpha val="65000"/>
              </a:srgbClr>
            </a:outerShdw>
          </a:effectLst>
        </p:spPr>
      </p:pic>
      <p:pic>
        <p:nvPicPr>
          <p:cNvPr id="6" name="Picture 5" descr="A picture containing logo&#10;&#10;Description automatically generated">
            <a:extLst>
              <a:ext uri="{FF2B5EF4-FFF2-40B4-BE49-F238E27FC236}">
                <a16:creationId xmlns:a16="http://schemas.microsoft.com/office/drawing/2014/main" id="{249E2A4E-B72B-25B8-8424-4DD65592FB38}"/>
              </a:ext>
            </a:extLst>
          </p:cNvPr>
          <p:cNvPicPr>
            <a:picLocks noChangeAspect="1"/>
          </p:cNvPicPr>
          <p:nvPr/>
        </p:nvPicPr>
        <p:blipFill>
          <a:blip r:embed="rId4"/>
          <a:stretch>
            <a:fillRect/>
          </a:stretch>
        </p:blipFill>
        <p:spPr>
          <a:xfrm>
            <a:off x="6495803" y="4628997"/>
            <a:ext cx="1662359" cy="1483436"/>
          </a:xfrm>
          <a:prstGeom prst="rect">
            <a:avLst/>
          </a:prstGeom>
        </p:spPr>
      </p:pic>
    </p:spTree>
    <p:extLst>
      <p:ext uri="{BB962C8B-B14F-4D97-AF65-F5344CB8AC3E}">
        <p14:creationId xmlns:p14="http://schemas.microsoft.com/office/powerpoint/2010/main" val="361345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4A5BE-2CEF-4F38-AD4A-2CF67AF1D6CF}"/>
              </a:ext>
            </a:extLst>
          </p:cNvPr>
          <p:cNvSpPr>
            <a:spLocks noGrp="1"/>
          </p:cNvSpPr>
          <p:nvPr>
            <p:ph type="title"/>
          </p:nvPr>
        </p:nvSpPr>
        <p:spPr/>
        <p:txBody>
          <a:bodyPr/>
          <a:lstStyle/>
          <a:p>
            <a:r>
              <a:rPr lang="en-GB" dirty="0"/>
              <a:t>Waiting Well – Waiting List Summary</a:t>
            </a:r>
          </a:p>
        </p:txBody>
      </p:sp>
      <p:sp>
        <p:nvSpPr>
          <p:cNvPr id="4" name="Text Placeholder 3">
            <a:extLst>
              <a:ext uri="{FF2B5EF4-FFF2-40B4-BE49-F238E27FC236}">
                <a16:creationId xmlns:a16="http://schemas.microsoft.com/office/drawing/2014/main" id="{0265301E-4C2F-4535-A576-B2A76F7FC52C}"/>
              </a:ext>
            </a:extLst>
          </p:cNvPr>
          <p:cNvSpPr>
            <a:spLocks noGrp="1"/>
          </p:cNvSpPr>
          <p:nvPr>
            <p:ph type="body" sz="quarter" idx="12"/>
          </p:nvPr>
        </p:nvSpPr>
        <p:spPr/>
        <p:txBody>
          <a:bodyPr/>
          <a:lstStyle/>
          <a:p>
            <a:endParaRPr lang="en-GB"/>
          </a:p>
        </p:txBody>
      </p:sp>
      <p:pic>
        <p:nvPicPr>
          <p:cNvPr id="7" name="Picture 6">
            <a:extLst>
              <a:ext uri="{FF2B5EF4-FFF2-40B4-BE49-F238E27FC236}">
                <a16:creationId xmlns:a16="http://schemas.microsoft.com/office/drawing/2014/main" id="{21BB43AA-95A4-36C9-D109-DBFDDDB48AD6}"/>
              </a:ext>
            </a:extLst>
          </p:cNvPr>
          <p:cNvPicPr>
            <a:picLocks noChangeAspect="1"/>
          </p:cNvPicPr>
          <p:nvPr/>
        </p:nvPicPr>
        <p:blipFill>
          <a:blip r:embed="rId3"/>
          <a:stretch>
            <a:fillRect/>
          </a:stretch>
        </p:blipFill>
        <p:spPr>
          <a:xfrm>
            <a:off x="530474" y="1481018"/>
            <a:ext cx="7378735" cy="349863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08E4D227-DB06-9473-1792-4A5CE37D236E}"/>
              </a:ext>
            </a:extLst>
          </p:cNvPr>
          <p:cNvSpPr txBox="1"/>
          <p:nvPr/>
        </p:nvSpPr>
        <p:spPr>
          <a:xfrm>
            <a:off x="3728000" y="5237224"/>
            <a:ext cx="8362416" cy="666977"/>
          </a:xfrm>
          <a:prstGeom prst="rect">
            <a:avLst/>
          </a:prstGeom>
          <a:noFill/>
        </p:spPr>
        <p:txBody>
          <a:bodyPr wrap="square" rtlCol="0">
            <a:spAutoFit/>
          </a:bodyPr>
          <a:lstStyle/>
          <a:p>
            <a:r>
              <a:rPr lang="en-GB" sz="1867" dirty="0"/>
              <a:t>Using a variety of filters, the dashboard provides the user with the ability to drill down based on health inequalities, treatment function group and demographics.</a:t>
            </a:r>
          </a:p>
        </p:txBody>
      </p:sp>
      <p:sp>
        <p:nvSpPr>
          <p:cNvPr id="11" name="TextBox 10">
            <a:extLst>
              <a:ext uri="{FF2B5EF4-FFF2-40B4-BE49-F238E27FC236}">
                <a16:creationId xmlns:a16="http://schemas.microsoft.com/office/drawing/2014/main" id="{04100B7B-D368-A2FB-D7CC-341A5E800F4F}"/>
              </a:ext>
            </a:extLst>
          </p:cNvPr>
          <p:cNvSpPr txBox="1"/>
          <p:nvPr/>
        </p:nvSpPr>
        <p:spPr>
          <a:xfrm>
            <a:off x="8819995" y="1452442"/>
            <a:ext cx="3110103" cy="3540200"/>
          </a:xfrm>
          <a:prstGeom prst="rect">
            <a:avLst/>
          </a:prstGeom>
          <a:noFill/>
        </p:spPr>
        <p:txBody>
          <a:bodyPr wrap="square" rtlCol="0">
            <a:spAutoFit/>
          </a:bodyPr>
          <a:lstStyle/>
          <a:p>
            <a:r>
              <a:rPr lang="en-GB" sz="1867" dirty="0"/>
              <a:t>Tackling the elective waiting list backlog is one of the key priorities for health and social care. </a:t>
            </a:r>
          </a:p>
          <a:p>
            <a:endParaRPr lang="en-GB" sz="1867" dirty="0"/>
          </a:p>
          <a:p>
            <a:r>
              <a:rPr lang="en-GB" sz="1867" dirty="0"/>
              <a:t>Utilising the Primary Care data extracted from your GP clinical systems, the dashboard risk stratifies your selected cohort of patients awaiting an elective procedure.</a:t>
            </a:r>
          </a:p>
        </p:txBody>
      </p:sp>
      <p:cxnSp>
        <p:nvCxnSpPr>
          <p:cNvPr id="5" name="Straight Arrow Connector 4">
            <a:extLst>
              <a:ext uri="{FF2B5EF4-FFF2-40B4-BE49-F238E27FC236}">
                <a16:creationId xmlns:a16="http://schemas.microsoft.com/office/drawing/2014/main" id="{764CC0C8-79ED-057F-5FC3-500A1C0D6C23}"/>
              </a:ext>
            </a:extLst>
          </p:cNvPr>
          <p:cNvCxnSpPr/>
          <p:nvPr/>
        </p:nvCxnSpPr>
        <p:spPr>
          <a:xfrm flipH="1" flipV="1">
            <a:off x="1200151" y="2676525"/>
            <a:ext cx="2847975" cy="256069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6075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4A5BE-2CEF-4F38-AD4A-2CF67AF1D6CF}"/>
              </a:ext>
            </a:extLst>
          </p:cNvPr>
          <p:cNvSpPr>
            <a:spLocks noGrp="1"/>
          </p:cNvSpPr>
          <p:nvPr>
            <p:ph type="title"/>
          </p:nvPr>
        </p:nvSpPr>
        <p:spPr/>
        <p:txBody>
          <a:bodyPr/>
          <a:lstStyle/>
          <a:p>
            <a:r>
              <a:rPr lang="en-GB" dirty="0"/>
              <a:t>Waiting Well – </a:t>
            </a:r>
            <a:r>
              <a:rPr lang="en-GB"/>
              <a:t>Patient Details</a:t>
            </a:r>
            <a:endParaRPr lang="en-GB" dirty="0"/>
          </a:p>
        </p:txBody>
      </p:sp>
      <p:sp>
        <p:nvSpPr>
          <p:cNvPr id="4" name="Text Placeholder 3">
            <a:extLst>
              <a:ext uri="{FF2B5EF4-FFF2-40B4-BE49-F238E27FC236}">
                <a16:creationId xmlns:a16="http://schemas.microsoft.com/office/drawing/2014/main" id="{0265301E-4C2F-4535-A576-B2A76F7FC52C}"/>
              </a:ext>
            </a:extLst>
          </p:cNvPr>
          <p:cNvSpPr>
            <a:spLocks noGrp="1"/>
          </p:cNvSpPr>
          <p:nvPr>
            <p:ph type="body" sz="quarter" idx="12"/>
          </p:nvPr>
        </p:nvSpPr>
        <p:spPr/>
        <p:txBody>
          <a:bodyPr/>
          <a:lstStyle/>
          <a:p>
            <a:endParaRPr lang="en-GB"/>
          </a:p>
        </p:txBody>
      </p:sp>
      <p:sp>
        <p:nvSpPr>
          <p:cNvPr id="11" name="TextBox 10">
            <a:extLst>
              <a:ext uri="{FF2B5EF4-FFF2-40B4-BE49-F238E27FC236}">
                <a16:creationId xmlns:a16="http://schemas.microsoft.com/office/drawing/2014/main" id="{04100B7B-D368-A2FB-D7CC-341A5E800F4F}"/>
              </a:ext>
            </a:extLst>
          </p:cNvPr>
          <p:cNvSpPr txBox="1"/>
          <p:nvPr/>
        </p:nvSpPr>
        <p:spPr>
          <a:xfrm>
            <a:off x="7716439" y="1771265"/>
            <a:ext cx="3543815" cy="2390911"/>
          </a:xfrm>
          <a:prstGeom prst="rect">
            <a:avLst/>
          </a:prstGeom>
          <a:noFill/>
        </p:spPr>
        <p:txBody>
          <a:bodyPr wrap="square" rtlCol="0">
            <a:spAutoFit/>
          </a:bodyPr>
          <a:lstStyle/>
          <a:p>
            <a:r>
              <a:rPr lang="en-GB" sz="1867" dirty="0"/>
              <a:t>Users with the correct access can deep dive into the data further using the expandable buttons to investigate risk factors, demographics and whether they reside in areas of deprivation based on the Index of Multiple Deprivation (IMD).</a:t>
            </a:r>
          </a:p>
        </p:txBody>
      </p:sp>
      <p:pic>
        <p:nvPicPr>
          <p:cNvPr id="3" name="Picture 2">
            <a:extLst>
              <a:ext uri="{FF2B5EF4-FFF2-40B4-BE49-F238E27FC236}">
                <a16:creationId xmlns:a16="http://schemas.microsoft.com/office/drawing/2014/main" id="{09BF9F92-3DE9-C17E-EC88-FBF084E76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86" y="5054363"/>
            <a:ext cx="622300" cy="48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78A5D8D9-11A8-BCFE-89F5-8D6AF38FFEEC}"/>
              </a:ext>
            </a:extLst>
          </p:cNvPr>
          <p:cNvSpPr txBox="1"/>
          <p:nvPr/>
        </p:nvSpPr>
        <p:spPr>
          <a:xfrm>
            <a:off x="1382651" y="4946850"/>
            <a:ext cx="7419975" cy="666977"/>
          </a:xfrm>
          <a:prstGeom prst="rect">
            <a:avLst/>
          </a:prstGeom>
          <a:noFill/>
        </p:spPr>
        <p:txBody>
          <a:bodyPr wrap="square" rtlCol="0">
            <a:spAutoFit/>
          </a:bodyPr>
          <a:lstStyle/>
          <a:p>
            <a:r>
              <a:rPr lang="en-GB" sz="1867" dirty="0"/>
              <a:t>Clear NHS numbers available for those RAIDR users with Patient Identifiable Data (PID) access.</a:t>
            </a:r>
          </a:p>
        </p:txBody>
      </p:sp>
      <p:pic>
        <p:nvPicPr>
          <p:cNvPr id="10" name="Picture 9" descr="Graphical user interface, application&#10;&#10;Description automatically generated">
            <a:extLst>
              <a:ext uri="{FF2B5EF4-FFF2-40B4-BE49-F238E27FC236}">
                <a16:creationId xmlns:a16="http://schemas.microsoft.com/office/drawing/2014/main" id="{97B7AAEE-7436-0879-0EF6-B421DA0C6CDE}"/>
              </a:ext>
            </a:extLst>
          </p:cNvPr>
          <p:cNvPicPr>
            <a:picLocks noChangeAspect="1"/>
          </p:cNvPicPr>
          <p:nvPr/>
        </p:nvPicPr>
        <p:blipFill>
          <a:blip r:embed="rId4"/>
          <a:stretch>
            <a:fillRect/>
          </a:stretch>
        </p:blipFill>
        <p:spPr>
          <a:xfrm>
            <a:off x="534588" y="1400892"/>
            <a:ext cx="7181851" cy="3423160"/>
          </a:xfrm>
          <a:prstGeom prst="rect">
            <a:avLst/>
          </a:prstGeom>
        </p:spPr>
      </p:pic>
    </p:spTree>
    <p:extLst>
      <p:ext uri="{BB962C8B-B14F-4D97-AF65-F5344CB8AC3E}">
        <p14:creationId xmlns:p14="http://schemas.microsoft.com/office/powerpoint/2010/main" val="2428908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4A5BE-2CEF-4F38-AD4A-2CF67AF1D6CF}"/>
              </a:ext>
            </a:extLst>
          </p:cNvPr>
          <p:cNvSpPr>
            <a:spLocks noGrp="1"/>
          </p:cNvSpPr>
          <p:nvPr>
            <p:ph type="title"/>
          </p:nvPr>
        </p:nvSpPr>
        <p:spPr/>
        <p:txBody>
          <a:bodyPr/>
          <a:lstStyle/>
          <a:p>
            <a:r>
              <a:rPr lang="en-GB" dirty="0"/>
              <a:t>Waiting Well – Patient Risk Factors</a:t>
            </a:r>
          </a:p>
        </p:txBody>
      </p:sp>
      <p:sp>
        <p:nvSpPr>
          <p:cNvPr id="4" name="Text Placeholder 3">
            <a:extLst>
              <a:ext uri="{FF2B5EF4-FFF2-40B4-BE49-F238E27FC236}">
                <a16:creationId xmlns:a16="http://schemas.microsoft.com/office/drawing/2014/main" id="{0265301E-4C2F-4535-A576-B2A76F7FC52C}"/>
              </a:ext>
            </a:extLst>
          </p:cNvPr>
          <p:cNvSpPr>
            <a:spLocks noGrp="1"/>
          </p:cNvSpPr>
          <p:nvPr>
            <p:ph type="body" sz="quarter" idx="12"/>
          </p:nvPr>
        </p:nvSpPr>
        <p:spPr/>
        <p:txBody>
          <a:bodyPr/>
          <a:lstStyle/>
          <a:p>
            <a:endParaRPr lang="en-GB"/>
          </a:p>
        </p:txBody>
      </p:sp>
      <p:sp>
        <p:nvSpPr>
          <p:cNvPr id="11" name="TextBox 10">
            <a:extLst>
              <a:ext uri="{FF2B5EF4-FFF2-40B4-BE49-F238E27FC236}">
                <a16:creationId xmlns:a16="http://schemas.microsoft.com/office/drawing/2014/main" id="{04100B7B-D368-A2FB-D7CC-341A5E800F4F}"/>
              </a:ext>
            </a:extLst>
          </p:cNvPr>
          <p:cNvSpPr txBox="1"/>
          <p:nvPr/>
        </p:nvSpPr>
        <p:spPr>
          <a:xfrm>
            <a:off x="9877426" y="1278097"/>
            <a:ext cx="1611428" cy="3827523"/>
          </a:xfrm>
          <a:prstGeom prst="rect">
            <a:avLst/>
          </a:prstGeom>
          <a:noFill/>
        </p:spPr>
        <p:txBody>
          <a:bodyPr wrap="square" rtlCol="0">
            <a:spAutoFit/>
          </a:bodyPr>
          <a:lstStyle/>
          <a:p>
            <a:r>
              <a:rPr lang="en-GB" sz="1867" dirty="0"/>
              <a:t>Users are able to move between the Patient Details and Patient Risk Factors using the toggle at the top of the chart enabling quick and effective risk stratification</a:t>
            </a:r>
          </a:p>
        </p:txBody>
      </p:sp>
      <p:pic>
        <p:nvPicPr>
          <p:cNvPr id="7" name="Picture 6" descr="Chart&#10;&#10;Description automatically generated with low confidence">
            <a:extLst>
              <a:ext uri="{FF2B5EF4-FFF2-40B4-BE49-F238E27FC236}">
                <a16:creationId xmlns:a16="http://schemas.microsoft.com/office/drawing/2014/main" id="{8AA076FF-731A-23DA-00CE-59AC52BA2162}"/>
              </a:ext>
            </a:extLst>
          </p:cNvPr>
          <p:cNvPicPr>
            <a:picLocks noChangeAspect="1"/>
          </p:cNvPicPr>
          <p:nvPr/>
        </p:nvPicPr>
        <p:blipFill>
          <a:blip r:embed="rId3"/>
          <a:stretch>
            <a:fillRect/>
          </a:stretch>
        </p:blipFill>
        <p:spPr>
          <a:xfrm>
            <a:off x="713886" y="1404769"/>
            <a:ext cx="8839145" cy="4329281"/>
          </a:xfrm>
          <a:prstGeom prst="rect">
            <a:avLst/>
          </a:prstGeom>
        </p:spPr>
      </p:pic>
      <p:cxnSp>
        <p:nvCxnSpPr>
          <p:cNvPr id="8" name="Straight Arrow Connector 7">
            <a:extLst>
              <a:ext uri="{FF2B5EF4-FFF2-40B4-BE49-F238E27FC236}">
                <a16:creationId xmlns:a16="http://schemas.microsoft.com/office/drawing/2014/main" id="{47AE2CB6-4744-04C4-FB6A-93D4D800F3B6}"/>
              </a:ext>
            </a:extLst>
          </p:cNvPr>
          <p:cNvCxnSpPr>
            <a:cxnSpLocks/>
          </p:cNvCxnSpPr>
          <p:nvPr/>
        </p:nvCxnSpPr>
        <p:spPr>
          <a:xfrm flipH="1">
            <a:off x="2314575" y="1485901"/>
            <a:ext cx="7391400" cy="81915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29398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4A5BE-2CEF-4F38-AD4A-2CF67AF1D6CF}"/>
              </a:ext>
            </a:extLst>
          </p:cNvPr>
          <p:cNvSpPr>
            <a:spLocks noGrp="1"/>
          </p:cNvSpPr>
          <p:nvPr>
            <p:ph type="title"/>
          </p:nvPr>
        </p:nvSpPr>
        <p:spPr/>
        <p:txBody>
          <a:bodyPr/>
          <a:lstStyle/>
          <a:p>
            <a:r>
              <a:rPr lang="en-GB" dirty="0"/>
              <a:t>Waiting Well – Case Study from the NE</a:t>
            </a:r>
          </a:p>
        </p:txBody>
      </p:sp>
      <p:sp>
        <p:nvSpPr>
          <p:cNvPr id="4" name="Text Placeholder 3">
            <a:extLst>
              <a:ext uri="{FF2B5EF4-FFF2-40B4-BE49-F238E27FC236}">
                <a16:creationId xmlns:a16="http://schemas.microsoft.com/office/drawing/2014/main" id="{0265301E-4C2F-4535-A576-B2A76F7FC52C}"/>
              </a:ext>
            </a:extLst>
          </p:cNvPr>
          <p:cNvSpPr>
            <a:spLocks noGrp="1"/>
          </p:cNvSpPr>
          <p:nvPr>
            <p:ph type="body" sz="quarter" idx="12"/>
          </p:nvPr>
        </p:nvSpPr>
        <p:spPr/>
        <p:txBody>
          <a:bodyPr/>
          <a:lstStyle/>
          <a:p>
            <a:endParaRPr lang="en-GB"/>
          </a:p>
        </p:txBody>
      </p:sp>
      <p:pic>
        <p:nvPicPr>
          <p:cNvPr id="6" name="Picture 5" descr="A red square with white text&#10;&#10;Description automatically generated with low confidence">
            <a:extLst>
              <a:ext uri="{FF2B5EF4-FFF2-40B4-BE49-F238E27FC236}">
                <a16:creationId xmlns:a16="http://schemas.microsoft.com/office/drawing/2014/main" id="{273A4242-9ED5-AB35-B38D-45CB93127E78}"/>
              </a:ext>
            </a:extLst>
          </p:cNvPr>
          <p:cNvPicPr>
            <a:picLocks noChangeAspect="1"/>
          </p:cNvPicPr>
          <p:nvPr/>
        </p:nvPicPr>
        <p:blipFill>
          <a:blip r:embed="rId3"/>
          <a:stretch>
            <a:fillRect/>
          </a:stretch>
        </p:blipFill>
        <p:spPr>
          <a:xfrm>
            <a:off x="9777316" y="210666"/>
            <a:ext cx="2199920" cy="1423477"/>
          </a:xfrm>
          <a:prstGeom prst="rect">
            <a:avLst/>
          </a:prstGeom>
        </p:spPr>
      </p:pic>
      <p:sp>
        <p:nvSpPr>
          <p:cNvPr id="3" name="TextBox 2">
            <a:extLst>
              <a:ext uri="{FF2B5EF4-FFF2-40B4-BE49-F238E27FC236}">
                <a16:creationId xmlns:a16="http://schemas.microsoft.com/office/drawing/2014/main" id="{1BE90F56-894A-A64A-5529-E838831EB59C}"/>
              </a:ext>
            </a:extLst>
          </p:cNvPr>
          <p:cNvSpPr txBox="1"/>
          <p:nvPr/>
        </p:nvSpPr>
        <p:spPr>
          <a:xfrm>
            <a:off x="695325" y="1682413"/>
            <a:ext cx="11281911" cy="1077218"/>
          </a:xfrm>
          <a:prstGeom prst="rect">
            <a:avLst/>
          </a:prstGeom>
          <a:noFill/>
        </p:spPr>
        <p:txBody>
          <a:bodyPr wrap="square" rtlCol="0">
            <a:spAutoFit/>
          </a:bodyPr>
          <a:lstStyle/>
          <a:p>
            <a:r>
              <a:rPr lang="en-GB" sz="1600" dirty="0"/>
              <a:t>Healthworks are an award winning charity in the North East and North Cumbria region who support patients to reduce the risk of preventable ill health while promoting equality, diversity and inclusion.  The charity recently utilised RAIDR’s Waiting Well dashboard to identify patients on the elective waiting list who required targeted intervention to improve their physical and mental wellbeing as well as ensuring they remained eligible for their intended treatment.</a:t>
            </a:r>
          </a:p>
        </p:txBody>
      </p:sp>
      <p:sp>
        <p:nvSpPr>
          <p:cNvPr id="5" name="TextBox 4">
            <a:extLst>
              <a:ext uri="{FF2B5EF4-FFF2-40B4-BE49-F238E27FC236}">
                <a16:creationId xmlns:a16="http://schemas.microsoft.com/office/drawing/2014/main" id="{37DF8FA5-F0BB-7B93-E6EE-678A61A3F1E4}"/>
              </a:ext>
            </a:extLst>
          </p:cNvPr>
          <p:cNvSpPr txBox="1"/>
          <p:nvPr/>
        </p:nvSpPr>
        <p:spPr>
          <a:xfrm>
            <a:off x="725966" y="2895600"/>
            <a:ext cx="5143500" cy="2554545"/>
          </a:xfrm>
          <a:prstGeom prst="rect">
            <a:avLst/>
          </a:prstGeom>
          <a:noFill/>
          <a:ln w="19050">
            <a:solidFill>
              <a:schemeClr val="accent1"/>
            </a:solidFill>
          </a:ln>
        </p:spPr>
        <p:txBody>
          <a:bodyPr wrap="square" rtlCol="0">
            <a:spAutoFit/>
          </a:bodyPr>
          <a:lstStyle/>
          <a:p>
            <a:r>
              <a:rPr lang="en-GB" sz="2400" dirty="0"/>
              <a:t>John’s Story</a:t>
            </a:r>
          </a:p>
          <a:p>
            <a:endParaRPr lang="en-GB" sz="2400" dirty="0"/>
          </a:p>
          <a:p>
            <a:r>
              <a:rPr lang="en-GB" sz="1600" dirty="0"/>
              <a:t>John was referred to the Pre-op DREAMS Programme after being identified by Waiting Well as a patient with potential risk factors.  Diagnosed with prostate cancer and with his diabetes unmanaged, John required support to improve his lifestyle.  As a result, John’s HbA1c reduced from 54 to 42 over a period of 12 weeks.  His diet has significantly improved and his alcohol intake reduced.</a:t>
            </a:r>
          </a:p>
        </p:txBody>
      </p:sp>
      <p:sp>
        <p:nvSpPr>
          <p:cNvPr id="7" name="TextBox 6">
            <a:extLst>
              <a:ext uri="{FF2B5EF4-FFF2-40B4-BE49-F238E27FC236}">
                <a16:creationId xmlns:a16="http://schemas.microsoft.com/office/drawing/2014/main" id="{4F4E8E2E-8A07-BD6D-F3C4-5FCFF931C2CD}"/>
              </a:ext>
            </a:extLst>
          </p:cNvPr>
          <p:cNvSpPr txBox="1"/>
          <p:nvPr/>
        </p:nvSpPr>
        <p:spPr>
          <a:xfrm>
            <a:off x="6096000" y="2895600"/>
            <a:ext cx="5554133" cy="3293209"/>
          </a:xfrm>
          <a:prstGeom prst="rect">
            <a:avLst/>
          </a:prstGeom>
          <a:noFill/>
          <a:ln w="19050">
            <a:solidFill>
              <a:schemeClr val="accent1"/>
            </a:solidFill>
          </a:ln>
        </p:spPr>
        <p:txBody>
          <a:bodyPr wrap="square" rtlCol="0">
            <a:spAutoFit/>
          </a:bodyPr>
          <a:lstStyle/>
          <a:p>
            <a:r>
              <a:rPr lang="en-GB" sz="2400" dirty="0"/>
              <a:t>Gary’s Story</a:t>
            </a:r>
          </a:p>
          <a:p>
            <a:endParaRPr lang="en-GB" sz="2400" dirty="0"/>
          </a:p>
          <a:p>
            <a:r>
              <a:rPr lang="en-GB" sz="1600" dirty="0"/>
              <a:t>Gary was awaiting a knee operation however his unmanaged diabetes had led to regular hypos and he had sought advice on how to control his blood sugar levels.  The Lifestyle team contacted Gary after he was highlighted as a potential risk utilising the dashboard.  At the end of the 12 week programme, Gary reported having fewer hypos and had reduced his HbA1c from 64 to 45 as well as losing 7.5kg of body weight.  The Lifestyle team also referred Gary to the PCN Pharmacist for insulin help and support.  Gary has noticed an improvement in his overall fitness, reducing the need for his inhaler.</a:t>
            </a:r>
          </a:p>
        </p:txBody>
      </p:sp>
    </p:spTree>
    <p:extLst>
      <p:ext uri="{BB962C8B-B14F-4D97-AF65-F5344CB8AC3E}">
        <p14:creationId xmlns:p14="http://schemas.microsoft.com/office/powerpoint/2010/main" val="3041036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4A5BE-2CEF-4F38-AD4A-2CF67AF1D6CF}"/>
              </a:ext>
            </a:extLst>
          </p:cNvPr>
          <p:cNvSpPr>
            <a:spLocks noGrp="1"/>
          </p:cNvSpPr>
          <p:nvPr>
            <p:ph type="title"/>
          </p:nvPr>
        </p:nvSpPr>
        <p:spPr/>
        <p:txBody>
          <a:bodyPr/>
          <a:lstStyle/>
          <a:p>
            <a:r>
              <a:rPr lang="en-GB" dirty="0"/>
              <a:t>Waiting Well – piloting locally</a:t>
            </a:r>
          </a:p>
        </p:txBody>
      </p:sp>
      <p:pic>
        <p:nvPicPr>
          <p:cNvPr id="6" name="Picture 5" descr="A red square with white text&#10;&#10;Description automatically generated with low confidence">
            <a:extLst>
              <a:ext uri="{FF2B5EF4-FFF2-40B4-BE49-F238E27FC236}">
                <a16:creationId xmlns:a16="http://schemas.microsoft.com/office/drawing/2014/main" id="{273A4242-9ED5-AB35-B38D-45CB93127E78}"/>
              </a:ext>
            </a:extLst>
          </p:cNvPr>
          <p:cNvPicPr>
            <a:picLocks noChangeAspect="1"/>
          </p:cNvPicPr>
          <p:nvPr/>
        </p:nvPicPr>
        <p:blipFill>
          <a:blip r:embed="rId3"/>
          <a:stretch>
            <a:fillRect/>
          </a:stretch>
        </p:blipFill>
        <p:spPr>
          <a:xfrm>
            <a:off x="9777316" y="210666"/>
            <a:ext cx="2199920" cy="1423477"/>
          </a:xfrm>
          <a:prstGeom prst="rect">
            <a:avLst/>
          </a:prstGeom>
        </p:spPr>
      </p:pic>
      <p:pic>
        <p:nvPicPr>
          <p:cNvPr id="9" name="Picture 8">
            <a:extLst>
              <a:ext uri="{FF2B5EF4-FFF2-40B4-BE49-F238E27FC236}">
                <a16:creationId xmlns:a16="http://schemas.microsoft.com/office/drawing/2014/main" id="{46B468EA-3F7B-0DD6-90F9-10AAB6A1A5D6}"/>
              </a:ext>
            </a:extLst>
          </p:cNvPr>
          <p:cNvPicPr>
            <a:picLocks noChangeAspect="1"/>
          </p:cNvPicPr>
          <p:nvPr/>
        </p:nvPicPr>
        <p:blipFill>
          <a:blip r:embed="rId4"/>
          <a:stretch>
            <a:fillRect/>
          </a:stretch>
        </p:blipFill>
        <p:spPr>
          <a:xfrm>
            <a:off x="1124640" y="1634143"/>
            <a:ext cx="9942721" cy="5249823"/>
          </a:xfrm>
          <a:prstGeom prst="rect">
            <a:avLst/>
          </a:prstGeom>
        </p:spPr>
      </p:pic>
    </p:spTree>
    <p:extLst>
      <p:ext uri="{BB962C8B-B14F-4D97-AF65-F5344CB8AC3E}">
        <p14:creationId xmlns:p14="http://schemas.microsoft.com/office/powerpoint/2010/main" val="1707520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882B21CE-F7A3-4110-AC95-0CA477A1BFF6}"/>
              </a:ext>
            </a:extLst>
          </p:cNvPr>
          <p:cNvPicPr>
            <a:picLocks noChangeAspect="1"/>
          </p:cNvPicPr>
          <p:nvPr/>
        </p:nvPicPr>
        <p:blipFill>
          <a:blip r:embed="rId2"/>
          <a:stretch>
            <a:fillRect/>
          </a:stretch>
        </p:blipFill>
        <p:spPr>
          <a:xfrm>
            <a:off x="600075" y="281776"/>
            <a:ext cx="4279424" cy="1123349"/>
          </a:xfrm>
          <a:prstGeom prst="rect">
            <a:avLst/>
          </a:prstGeom>
        </p:spPr>
      </p:pic>
      <p:pic>
        <p:nvPicPr>
          <p:cNvPr id="6" name="Picture 5">
            <a:extLst>
              <a:ext uri="{FF2B5EF4-FFF2-40B4-BE49-F238E27FC236}">
                <a16:creationId xmlns:a16="http://schemas.microsoft.com/office/drawing/2014/main" id="{7BFC6418-7693-483F-9A35-004AA026ABC2}"/>
              </a:ext>
            </a:extLst>
          </p:cNvPr>
          <p:cNvPicPr>
            <a:picLocks noChangeAspect="1"/>
          </p:cNvPicPr>
          <p:nvPr/>
        </p:nvPicPr>
        <p:blipFill>
          <a:blip r:embed="rId3"/>
          <a:stretch>
            <a:fillRect/>
          </a:stretch>
        </p:blipFill>
        <p:spPr>
          <a:xfrm>
            <a:off x="332587" y="5674205"/>
            <a:ext cx="1803400" cy="938829"/>
          </a:xfrm>
          <a:prstGeom prst="rect">
            <a:avLst/>
          </a:prstGeom>
        </p:spPr>
      </p:pic>
      <p:pic>
        <p:nvPicPr>
          <p:cNvPr id="7" name="Picture 6">
            <a:extLst>
              <a:ext uri="{FF2B5EF4-FFF2-40B4-BE49-F238E27FC236}">
                <a16:creationId xmlns:a16="http://schemas.microsoft.com/office/drawing/2014/main" id="{15882159-ECAA-439A-B193-9CFE4C0BC6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2065" y="5811663"/>
            <a:ext cx="4181163" cy="800099"/>
          </a:xfrm>
          <a:prstGeom prst="rect">
            <a:avLst/>
          </a:prstGeom>
          <a:noFill/>
          <a:ln>
            <a:noFill/>
          </a:ln>
        </p:spPr>
      </p:pic>
      <p:pic>
        <p:nvPicPr>
          <p:cNvPr id="8" name="Picture 7" descr="A picture containing text, sign, clipart&#10;&#10;Description automatically generated">
            <a:extLst>
              <a:ext uri="{FF2B5EF4-FFF2-40B4-BE49-F238E27FC236}">
                <a16:creationId xmlns:a16="http://schemas.microsoft.com/office/drawing/2014/main" id="{F898BAB6-4D76-40D4-8DBB-DE8B1702A7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86467" y="5812934"/>
            <a:ext cx="1492250" cy="800100"/>
          </a:xfrm>
          <a:prstGeom prst="rect">
            <a:avLst/>
          </a:prstGeom>
          <a:noFill/>
          <a:ln>
            <a:noFill/>
          </a:ln>
        </p:spPr>
      </p:pic>
      <p:pic>
        <p:nvPicPr>
          <p:cNvPr id="3" name="Picture 2">
            <a:extLst>
              <a:ext uri="{FF2B5EF4-FFF2-40B4-BE49-F238E27FC236}">
                <a16:creationId xmlns:a16="http://schemas.microsoft.com/office/drawing/2014/main" id="{7730CDA1-8277-A4CD-4411-94D9357C4A62}"/>
              </a:ext>
            </a:extLst>
          </p:cNvPr>
          <p:cNvPicPr>
            <a:picLocks noChangeAspect="1"/>
          </p:cNvPicPr>
          <p:nvPr/>
        </p:nvPicPr>
        <p:blipFill>
          <a:blip r:embed="rId6"/>
          <a:stretch>
            <a:fillRect/>
          </a:stretch>
        </p:blipFill>
        <p:spPr>
          <a:xfrm>
            <a:off x="2931148" y="5695243"/>
            <a:ext cx="2155756" cy="916519"/>
          </a:xfrm>
          <a:prstGeom prst="rect">
            <a:avLst/>
          </a:prstGeom>
        </p:spPr>
      </p:pic>
      <p:graphicFrame>
        <p:nvGraphicFramePr>
          <p:cNvPr id="9" name="Table 8">
            <a:extLst>
              <a:ext uri="{FF2B5EF4-FFF2-40B4-BE49-F238E27FC236}">
                <a16:creationId xmlns:a16="http://schemas.microsoft.com/office/drawing/2014/main" id="{13BD2B7F-DA05-6659-60F7-01BC11086C11}"/>
              </a:ext>
            </a:extLst>
          </p:cNvPr>
          <p:cNvGraphicFramePr>
            <a:graphicFrameLocks noGrp="1"/>
          </p:cNvGraphicFramePr>
          <p:nvPr>
            <p:extLst>
              <p:ext uri="{D42A27DB-BD31-4B8C-83A1-F6EECF244321}">
                <p14:modId xmlns:p14="http://schemas.microsoft.com/office/powerpoint/2010/main" val="2589219688"/>
              </p:ext>
            </p:extLst>
          </p:nvPr>
        </p:nvGraphicFramePr>
        <p:xfrm>
          <a:off x="5391150" y="516170"/>
          <a:ext cx="6724649" cy="5295493"/>
        </p:xfrm>
        <a:graphic>
          <a:graphicData uri="http://schemas.openxmlformats.org/drawingml/2006/table">
            <a:tbl>
              <a:tblPr>
                <a:tableStyleId>{5C22544A-7EE6-4342-B048-85BDC9FD1C3A}</a:tableStyleId>
              </a:tblPr>
              <a:tblGrid>
                <a:gridCol w="6724649">
                  <a:extLst>
                    <a:ext uri="{9D8B030D-6E8A-4147-A177-3AD203B41FA5}">
                      <a16:colId xmlns:a16="http://schemas.microsoft.com/office/drawing/2014/main" val="2961350862"/>
                    </a:ext>
                  </a:extLst>
                </a:gridCol>
              </a:tblGrid>
              <a:tr h="5295493">
                <a:tc>
                  <a:txBody>
                    <a:bodyPr/>
                    <a:lstStyle/>
                    <a:p>
                      <a:pPr algn="ctr"/>
                      <a:endParaRPr lang="en-GB" sz="2000" b="1" dirty="0">
                        <a:latin typeface="+mn-lt"/>
                        <a:ea typeface="Calibri" panose="020F0502020204030204" pitchFamily="34" charset="0"/>
                      </a:endParaRPr>
                    </a:p>
                    <a:p>
                      <a:pPr algn="ctr"/>
                      <a:r>
                        <a:rPr lang="en-GB" sz="2000" b="1" dirty="0">
                          <a:latin typeface="+mn-lt"/>
                          <a:ea typeface="Calibri" panose="020F0502020204030204" pitchFamily="34" charset="0"/>
                        </a:rPr>
                        <a:t>Agenda</a:t>
                      </a:r>
                    </a:p>
                    <a:p>
                      <a:pPr algn="ctr"/>
                      <a:endParaRPr lang="en-GB" sz="1600" b="1" dirty="0">
                        <a:latin typeface="+mn-lt"/>
                        <a:ea typeface="Calibri" panose="020F0502020204030204" pitchFamily="34" charset="0"/>
                      </a:endParaRPr>
                    </a:p>
                    <a:p>
                      <a:pPr marL="342900" lvl="0" indent="-342900" algn="just">
                        <a:spcBef>
                          <a:spcPts val="600"/>
                        </a:spcBef>
                        <a:buAutoNum type="arabicPeriod"/>
                        <a:tabLst>
                          <a:tab pos="457200" algn="l"/>
                        </a:tabLst>
                      </a:pPr>
                      <a:r>
                        <a:rPr lang="en-GB" sz="1800" dirty="0">
                          <a:effectLst/>
                          <a:latin typeface="+mn-lt"/>
                          <a:ea typeface="Times New Roman" panose="02020603050405020304" pitchFamily="18" charset="0"/>
                        </a:rPr>
                        <a:t>Welcome </a:t>
                      </a:r>
                      <a:r>
                        <a:rPr lang="en-GB" sz="1800" b="1" dirty="0">
                          <a:effectLst/>
                          <a:latin typeface="+mn-lt"/>
                          <a:ea typeface="Times New Roman" panose="02020603050405020304" pitchFamily="18" charset="0"/>
                        </a:rPr>
                        <a:t>Peter Roderick (5 Minute) </a:t>
                      </a:r>
                    </a:p>
                    <a:p>
                      <a:pPr marL="342900" lvl="0" indent="-342900" algn="just">
                        <a:spcBef>
                          <a:spcPts val="600"/>
                        </a:spcBef>
                        <a:buFont typeface="+mj-lt"/>
                        <a:buAutoNum type="arabicPeriod"/>
                        <a:tabLst>
                          <a:tab pos="457200" algn="l"/>
                        </a:tabLst>
                      </a:pPr>
                      <a:r>
                        <a:rPr lang="en-GB" sz="1800" dirty="0">
                          <a:effectLst/>
                          <a:latin typeface="+mn-lt"/>
                          <a:ea typeface="Times New Roman" panose="02020603050405020304" pitchFamily="18" charset="0"/>
                        </a:rPr>
                        <a:t>Introduction to Population Health Hub  (PHH) </a:t>
                      </a:r>
                      <a:r>
                        <a:rPr lang="en-GB" sz="1800" b="1" dirty="0">
                          <a:effectLst/>
                          <a:latin typeface="+mn-lt"/>
                          <a:ea typeface="Times New Roman" panose="02020603050405020304" pitchFamily="18" charset="0"/>
                        </a:rPr>
                        <a:t>Peter Roderick (5 mins)</a:t>
                      </a:r>
                    </a:p>
                    <a:p>
                      <a:pPr marL="342900" lvl="0" indent="-342900" algn="just">
                        <a:spcBef>
                          <a:spcPts val="600"/>
                        </a:spcBef>
                        <a:tabLst>
                          <a:tab pos="457200" algn="l"/>
                        </a:tabLst>
                      </a:pPr>
                      <a:r>
                        <a:rPr lang="en-GB" sz="1800" dirty="0">
                          <a:effectLst/>
                          <a:latin typeface="+mn-lt"/>
                          <a:ea typeface="Times New Roman" panose="02020603050405020304" pitchFamily="18" charset="0"/>
                        </a:rPr>
                        <a:t>3. Ways to wellbeing:  </a:t>
                      </a:r>
                      <a:r>
                        <a:rPr lang="en-GB" sz="1800" b="1" dirty="0">
                          <a:effectLst/>
                          <a:latin typeface="+mn-lt"/>
                          <a:ea typeface="Times New Roman" panose="02020603050405020304" pitchFamily="18" charset="0"/>
                        </a:rPr>
                        <a:t>Christine Marmion (York CVS) (15mins)</a:t>
                      </a:r>
                    </a:p>
                    <a:p>
                      <a:pPr marL="342900" lvl="0" indent="-342900" algn="just">
                        <a:spcBef>
                          <a:spcPts val="600"/>
                        </a:spcBef>
                        <a:tabLst>
                          <a:tab pos="457200" algn="l"/>
                        </a:tabLst>
                      </a:pPr>
                      <a:r>
                        <a:rPr lang="en-GB" sz="1800" dirty="0">
                          <a:effectLst/>
                          <a:latin typeface="+mn-lt"/>
                          <a:ea typeface="Times New Roman" panose="02020603050405020304" pitchFamily="18" charset="0"/>
                        </a:rPr>
                        <a:t>4. Using RAIDR tool to support Proactive Social </a:t>
                      </a:r>
                      <a:r>
                        <a:rPr lang="en-GB" sz="1800" dirty="0">
                          <a:latin typeface="+mn-lt"/>
                          <a:ea typeface="Times New Roman" panose="02020603050405020304" pitchFamily="18" charset="0"/>
                        </a:rPr>
                        <a:t>Prescribing: </a:t>
                      </a:r>
                      <a:r>
                        <a:rPr lang="en-GB" sz="1800" b="1" dirty="0">
                          <a:effectLst/>
                          <a:latin typeface="+mn-lt"/>
                          <a:ea typeface="Times New Roman" panose="02020603050405020304" pitchFamily="18" charset="0"/>
                        </a:rPr>
                        <a:t>Peter Roderick (15 mins)</a:t>
                      </a:r>
                    </a:p>
                    <a:p>
                      <a:pPr marL="342900" lvl="0" indent="-342900" algn="just">
                        <a:spcBef>
                          <a:spcPts val="600"/>
                        </a:spcBef>
                        <a:tabLst>
                          <a:tab pos="457200" algn="l"/>
                        </a:tabLst>
                      </a:pPr>
                      <a:r>
                        <a:rPr lang="en-GB" sz="1800" dirty="0">
                          <a:effectLst/>
                          <a:latin typeface="+mn-lt"/>
                          <a:ea typeface="Times New Roman" panose="02020603050405020304" pitchFamily="18" charset="0"/>
                        </a:rPr>
                        <a:t>5. PHH case tutorial: Fingertips 'wider determinants' tool: </a:t>
                      </a:r>
                      <a:r>
                        <a:rPr lang="en-GB" sz="1800" b="1" dirty="0">
                          <a:effectLst/>
                          <a:latin typeface="+mn-lt"/>
                          <a:ea typeface="Times New Roman" panose="02020603050405020304" pitchFamily="18" charset="0"/>
                        </a:rPr>
                        <a:t>Heather Baker  (15 mins)</a:t>
                      </a:r>
                    </a:p>
                    <a:p>
                      <a:pPr algn="just">
                        <a:spcBef>
                          <a:spcPts val="600"/>
                        </a:spcBef>
                      </a:pPr>
                      <a:r>
                        <a:rPr lang="en-GB" sz="1800" dirty="0">
                          <a:latin typeface="+mn-lt"/>
                          <a:ea typeface="Times New Roman" panose="02020603050405020304" pitchFamily="18" charset="0"/>
                        </a:rPr>
                        <a:t>6. </a:t>
                      </a:r>
                      <a:r>
                        <a:rPr lang="en-GB" sz="1800" dirty="0">
                          <a:effectLst/>
                          <a:latin typeface="+mn-lt"/>
                          <a:ea typeface="Times New Roman" panose="02020603050405020304" pitchFamily="18" charset="0"/>
                        </a:rPr>
                        <a:t>Questions </a:t>
                      </a:r>
                      <a:r>
                        <a:rPr lang="en-GB" sz="1800" b="1" dirty="0">
                          <a:effectLst/>
                          <a:latin typeface="+mn-lt"/>
                          <a:ea typeface="Times New Roman" panose="02020603050405020304" pitchFamily="18" charset="0"/>
                        </a:rPr>
                        <a:t>(5 mins)</a:t>
                      </a:r>
                    </a:p>
                    <a:p>
                      <a:pPr algn="just">
                        <a:spcBef>
                          <a:spcPts val="600"/>
                        </a:spcBef>
                      </a:pPr>
                      <a:endParaRPr lang="en-GB" sz="1800" dirty="0">
                        <a:effectLst/>
                        <a:latin typeface="+mn-lt"/>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latin typeface="+mn-lt"/>
                        </a:rPr>
                        <a:t>PLEASE CAN YOU REMAIN ON MUTE UNTIL THE QUESTIONS  SECTION  – THANK YOU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effectLst/>
                        <a:latin typeface="Calibri" panose="020F0502020204030204" pitchFamily="34" charset="0"/>
                        <a:ea typeface="Times New Roman" panose="02020603050405020304" pitchFamily="18" charset="0"/>
                      </a:endParaRPr>
                    </a:p>
                  </a:txBody>
                  <a:tcPr marL="114300" marR="114300" marT="0" marB="0">
                    <a:solidFill>
                      <a:schemeClr val="accent6">
                        <a:lumMod val="20000"/>
                        <a:lumOff val="80000"/>
                      </a:schemeClr>
                    </a:solidFill>
                  </a:tcPr>
                </a:tc>
                <a:extLst>
                  <a:ext uri="{0D108BD9-81ED-4DB2-BD59-A6C34878D82A}">
                    <a16:rowId xmlns:a16="http://schemas.microsoft.com/office/drawing/2014/main" val="4190260565"/>
                  </a:ext>
                </a:extLst>
              </a:tr>
            </a:tbl>
          </a:graphicData>
        </a:graphic>
      </p:graphicFrame>
      <p:sp>
        <p:nvSpPr>
          <p:cNvPr id="5" name="TextBox 4">
            <a:extLst>
              <a:ext uri="{FF2B5EF4-FFF2-40B4-BE49-F238E27FC236}">
                <a16:creationId xmlns:a16="http://schemas.microsoft.com/office/drawing/2014/main" id="{9A3585DB-E2F4-0087-B238-4797E0BD4FDE}"/>
              </a:ext>
            </a:extLst>
          </p:cNvPr>
          <p:cNvSpPr txBox="1"/>
          <p:nvPr/>
        </p:nvSpPr>
        <p:spPr>
          <a:xfrm>
            <a:off x="200237" y="2069630"/>
            <a:ext cx="4886667" cy="3416320"/>
          </a:xfrm>
          <a:prstGeom prst="rect">
            <a:avLst/>
          </a:prstGeom>
          <a:noFill/>
        </p:spPr>
        <p:txBody>
          <a:bodyPr wrap="square">
            <a:spAutoFit/>
          </a:bodyPr>
          <a:lstStyle/>
          <a:p>
            <a:r>
              <a:rPr lang="en-GB" b="1" dirty="0">
                <a:latin typeface="Calibri" panose="020F0502020204030204" pitchFamily="34" charset="0"/>
                <a:ea typeface="Calibri" panose="020F0502020204030204" pitchFamily="34" charset="0"/>
              </a:rPr>
              <a:t>A</a:t>
            </a:r>
            <a:r>
              <a:rPr lang="en-GB" sz="1800" b="1" dirty="0">
                <a:effectLst/>
                <a:latin typeface="Calibri" panose="020F0502020204030204" pitchFamily="34" charset="0"/>
                <a:ea typeface="Calibri" panose="020F0502020204030204" pitchFamily="34" charset="0"/>
              </a:rPr>
              <a:t>ims of the session:</a:t>
            </a:r>
          </a:p>
          <a:p>
            <a:pPr marL="285750" indent="-28575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to help people to understand more about the power of data to target services to improve health outcomes</a:t>
            </a:r>
          </a:p>
          <a:p>
            <a:pPr marL="285750" indent="-285750" algn="jus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rPr>
              <a:t>to </a:t>
            </a:r>
            <a:r>
              <a:rPr lang="en-GB" sz="1800" dirty="0">
                <a:effectLst/>
                <a:latin typeface="Calibri" panose="020F0502020204030204" pitchFamily="34" charset="0"/>
                <a:ea typeface="Calibri" panose="020F0502020204030204" pitchFamily="34" charset="0"/>
              </a:rPr>
              <a:t>learn how CVS is c</a:t>
            </a:r>
            <a:r>
              <a:rPr lang="en-GB" sz="1800" i="0" dirty="0">
                <a:effectLst/>
                <a:latin typeface="Calibri" panose="020F0502020204030204" pitchFamily="34" charset="0"/>
                <a:ea typeface="Calibri" panose="020F0502020204030204" pitchFamily="34" charset="0"/>
              </a:rPr>
              <a:t>onnecting people to local community support to make them feel better</a:t>
            </a:r>
            <a:endParaRPr lang="en-GB" sz="1800" dirty="0">
              <a:effectLst/>
              <a:latin typeface="Calibri" panose="020F0502020204030204" pitchFamily="34" charset="0"/>
              <a:ea typeface="Calibri" panose="020F0502020204030204" pitchFamily="34" charset="0"/>
            </a:endParaRPr>
          </a:p>
          <a:p>
            <a:pPr marL="285750" indent="-285750" algn="just">
              <a:buFont typeface="Arial" panose="020B0604020202020204" pitchFamily="34" charset="0"/>
              <a:buChar char="•"/>
            </a:pPr>
            <a:endParaRPr lang="en-GB" dirty="0">
              <a:latin typeface="Calibri" panose="020F0502020204030204" pitchFamily="34" charset="0"/>
              <a:ea typeface="Calibri" panose="020F0502020204030204" pitchFamily="34" charset="0"/>
            </a:endParaRPr>
          </a:p>
          <a:p>
            <a:pPr algn="just"/>
            <a:r>
              <a:rPr lang="en-GB" b="1" dirty="0">
                <a:latin typeface="Calibri" panose="020F0502020204030204" pitchFamily="34" charset="0"/>
                <a:ea typeface="Calibri" panose="020F0502020204030204" pitchFamily="34" charset="0"/>
              </a:rPr>
              <a:t>K</a:t>
            </a:r>
            <a:r>
              <a:rPr lang="en-GB" sz="1800" b="1" dirty="0">
                <a:effectLst/>
                <a:latin typeface="Calibri" panose="020F0502020204030204" pitchFamily="34" charset="0"/>
                <a:ea typeface="Calibri" panose="020F0502020204030204" pitchFamily="34" charset="0"/>
              </a:rPr>
              <a:t>ey resources: </a:t>
            </a:r>
          </a:p>
          <a:p>
            <a:pPr marL="285750" indent="-285750" algn="just">
              <a:buFont typeface="Arial" panose="020B0604020202020204" pitchFamily="34" charset="0"/>
              <a:buChar char="•"/>
            </a:pPr>
            <a:r>
              <a:rPr lang="en-GB" b="0" i="0" dirty="0">
                <a:solidFill>
                  <a:srgbClr val="0B0C0C"/>
                </a:solidFill>
                <a:effectLst/>
                <a:latin typeface="GDS Transport"/>
                <a:hlinkClick r:id="rId7"/>
              </a:rPr>
              <a:t>Fingertips:  </a:t>
            </a:r>
            <a:r>
              <a:rPr lang="en-GB" b="0" i="0" dirty="0">
                <a:solidFill>
                  <a:srgbClr val="0B0C0C"/>
                </a:solidFill>
                <a:effectLst/>
                <a:latin typeface="GDS Transport"/>
              </a:rPr>
              <a:t>a large public health data collection organised into themed profiles. </a:t>
            </a:r>
          </a:p>
          <a:p>
            <a:pPr marL="285750" indent="-285750" algn="jus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hlinkClick r:id="rId8"/>
              </a:rPr>
              <a:t>RAIDR tool</a:t>
            </a:r>
            <a:r>
              <a:rPr lang="en-GB" sz="1800" dirty="0">
                <a:solidFill>
                  <a:srgbClr val="0B0C0C"/>
                </a:solidFill>
                <a:latin typeface="GDS Transport"/>
                <a:ea typeface="Times New Roman" panose="02020603050405020304" pitchFamily="18" charset="0"/>
                <a:hlinkClick r:id="rId8"/>
              </a:rPr>
              <a:t>: </a:t>
            </a:r>
            <a:r>
              <a:rPr lang="en-GB" sz="1800" dirty="0">
                <a:solidFill>
                  <a:srgbClr val="0B0C0C"/>
                </a:solidFill>
                <a:latin typeface="GDS Transport"/>
                <a:ea typeface="Times New Roman" panose="02020603050405020304" pitchFamily="18" charset="0"/>
              </a:rPr>
              <a:t> </a:t>
            </a:r>
            <a:r>
              <a:rPr lang="en-GB" dirty="0">
                <a:solidFill>
                  <a:srgbClr val="0B0C0C"/>
                </a:solidFill>
                <a:latin typeface="GDS Transport"/>
              </a:rPr>
              <a:t>leading health intelligence tool that underpins  approach to PHM </a:t>
            </a:r>
          </a:p>
        </p:txBody>
      </p:sp>
    </p:spTree>
    <p:extLst>
      <p:ext uri="{BB962C8B-B14F-4D97-AF65-F5344CB8AC3E}">
        <p14:creationId xmlns:p14="http://schemas.microsoft.com/office/powerpoint/2010/main" val="3725492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4A677-CE12-8F62-4D5D-2B6FC114E420}"/>
              </a:ext>
            </a:extLst>
          </p:cNvPr>
          <p:cNvSpPr>
            <a:spLocks noGrp="1"/>
          </p:cNvSpPr>
          <p:nvPr>
            <p:ph type="ctrTitle"/>
          </p:nvPr>
        </p:nvSpPr>
        <p:spPr>
          <a:xfrm>
            <a:off x="1524000" y="1608138"/>
            <a:ext cx="9144000" cy="2387600"/>
          </a:xfrm>
        </p:spPr>
        <p:txBody>
          <a:bodyPr/>
          <a:lstStyle/>
          <a:p>
            <a:r>
              <a:rPr lang="en-GB"/>
              <a:t>PHH Case Tutorial: Fingertips ‘Wider Determinants’ Tool</a:t>
            </a:r>
            <a:endParaRPr lang="en-GB" dirty="0"/>
          </a:p>
        </p:txBody>
      </p:sp>
      <p:sp>
        <p:nvSpPr>
          <p:cNvPr id="3" name="Subtitle 2">
            <a:extLst>
              <a:ext uri="{FF2B5EF4-FFF2-40B4-BE49-F238E27FC236}">
                <a16:creationId xmlns:a16="http://schemas.microsoft.com/office/drawing/2014/main" id="{5967F480-D423-1615-F2D7-06B5722D3E26}"/>
              </a:ext>
            </a:extLst>
          </p:cNvPr>
          <p:cNvSpPr>
            <a:spLocks noGrp="1"/>
          </p:cNvSpPr>
          <p:nvPr>
            <p:ph type="subTitle" idx="1"/>
          </p:nvPr>
        </p:nvSpPr>
        <p:spPr>
          <a:xfrm>
            <a:off x="1524000" y="4173538"/>
            <a:ext cx="9144000" cy="1655762"/>
          </a:xfrm>
        </p:spPr>
        <p:txBody>
          <a:bodyPr/>
          <a:lstStyle/>
          <a:p>
            <a:r>
              <a:rPr lang="en-GB"/>
              <a:t>Heather Baker, </a:t>
            </a:r>
            <a:r>
              <a:rPr lang="en-GB" i="1"/>
              <a:t>April 2023</a:t>
            </a:r>
            <a:endParaRPr lang="en-GB" i="1" dirty="0"/>
          </a:p>
        </p:txBody>
      </p:sp>
      <p:pic>
        <p:nvPicPr>
          <p:cNvPr id="8" name="Picture 7">
            <a:extLst>
              <a:ext uri="{FF2B5EF4-FFF2-40B4-BE49-F238E27FC236}">
                <a16:creationId xmlns:a16="http://schemas.microsoft.com/office/drawing/2014/main" id="{7CB30C82-47CE-892D-6E8F-8E5AF0F676FA}"/>
              </a:ext>
            </a:extLst>
          </p:cNvPr>
          <p:cNvPicPr>
            <a:picLocks noChangeAspect="1"/>
          </p:cNvPicPr>
          <p:nvPr/>
        </p:nvPicPr>
        <p:blipFill>
          <a:blip r:embed="rId3"/>
          <a:stretch>
            <a:fillRect/>
          </a:stretch>
        </p:blipFill>
        <p:spPr>
          <a:xfrm>
            <a:off x="10668000" y="6127"/>
            <a:ext cx="1471586" cy="713433"/>
          </a:xfrm>
          <a:prstGeom prst="rect">
            <a:avLst/>
          </a:prstGeom>
        </p:spPr>
      </p:pic>
      <p:pic>
        <p:nvPicPr>
          <p:cNvPr id="9" name="Picture 8">
            <a:extLst>
              <a:ext uri="{FF2B5EF4-FFF2-40B4-BE49-F238E27FC236}">
                <a16:creationId xmlns:a16="http://schemas.microsoft.com/office/drawing/2014/main" id="{84E8A30B-C85C-9C8C-923B-A90DCEA372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226" y="61008"/>
            <a:ext cx="3032760" cy="658552"/>
          </a:xfrm>
          <a:prstGeom prst="rect">
            <a:avLst/>
          </a:prstGeom>
          <a:noFill/>
          <a:ln>
            <a:noFill/>
          </a:ln>
        </p:spPr>
      </p:pic>
    </p:spTree>
    <p:extLst>
      <p:ext uri="{BB962C8B-B14F-4D97-AF65-F5344CB8AC3E}">
        <p14:creationId xmlns:p14="http://schemas.microsoft.com/office/powerpoint/2010/main" val="1886525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30AD-592D-9E8C-EA9A-57405651BD31}"/>
              </a:ext>
            </a:extLst>
          </p:cNvPr>
          <p:cNvSpPr>
            <a:spLocks noGrp="1"/>
          </p:cNvSpPr>
          <p:nvPr>
            <p:ph type="title"/>
          </p:nvPr>
        </p:nvSpPr>
        <p:spPr>
          <a:xfrm>
            <a:off x="371094" y="1161288"/>
            <a:ext cx="3438144" cy="1239012"/>
          </a:xfrm>
        </p:spPr>
        <p:txBody>
          <a:bodyPr anchor="ctr">
            <a:normAutofit/>
          </a:bodyPr>
          <a:lstStyle/>
          <a:p>
            <a:r>
              <a:rPr lang="en-GB" altLang="en-US" sz="2800"/>
              <a:t>Outline</a:t>
            </a:r>
            <a:endParaRPr lang="en-GB" sz="2800"/>
          </a:p>
        </p:txBody>
      </p:sp>
      <p:sp>
        <p:nvSpPr>
          <p:cNvPr id="3" name="Content Placeholder 2">
            <a:extLst>
              <a:ext uri="{FF2B5EF4-FFF2-40B4-BE49-F238E27FC236}">
                <a16:creationId xmlns:a16="http://schemas.microsoft.com/office/drawing/2014/main" id="{AC842F0C-FF1B-28FE-EE01-131AD74CD1CF}"/>
              </a:ext>
            </a:extLst>
          </p:cNvPr>
          <p:cNvSpPr>
            <a:spLocks noGrp="1"/>
          </p:cNvSpPr>
          <p:nvPr>
            <p:ph idx="1"/>
          </p:nvPr>
        </p:nvSpPr>
        <p:spPr>
          <a:xfrm>
            <a:off x="340267" y="2718054"/>
            <a:ext cx="3438906" cy="3207258"/>
          </a:xfrm>
        </p:spPr>
        <p:txBody>
          <a:bodyPr anchor="t">
            <a:normAutofit fontScale="92500" lnSpcReduction="20000"/>
          </a:bodyPr>
          <a:lstStyle/>
          <a:p>
            <a:r>
              <a:rPr lang="en-GB" sz="2000" b="0" i="0" dirty="0">
                <a:effectLst/>
                <a:latin typeface="GDS Transport"/>
              </a:rPr>
              <a:t>The wider determinants of health are a diverse range of social, economic and environmental factors which influence people’s mental and physical health.</a:t>
            </a:r>
          </a:p>
          <a:p>
            <a:r>
              <a:rPr lang="en-GB" altLang="en-US" sz="2000" dirty="0">
                <a:latin typeface="GDS Transport"/>
              </a:rPr>
              <a:t>The link between social inequalities and health outcomes is significant- they have a major impact on health. </a:t>
            </a:r>
          </a:p>
          <a:p>
            <a:r>
              <a:rPr lang="en-GB" altLang="en-US" sz="2000" dirty="0">
                <a:latin typeface="GDS Transport"/>
              </a:rPr>
              <a:t>By addressing the wider determinants of health, health equity will improve.</a:t>
            </a:r>
            <a:endParaRPr lang="en-GB" altLang="en-US" sz="2000" dirty="0"/>
          </a:p>
          <a:p>
            <a:endParaRPr lang="en-GB" sz="1700" dirty="0"/>
          </a:p>
          <a:p>
            <a:endParaRPr lang="en-GB" sz="1700" dirty="0"/>
          </a:p>
        </p:txBody>
      </p:sp>
      <p:pic>
        <p:nvPicPr>
          <p:cNvPr id="4" name="Picture 3">
            <a:extLst>
              <a:ext uri="{FF2B5EF4-FFF2-40B4-BE49-F238E27FC236}">
                <a16:creationId xmlns:a16="http://schemas.microsoft.com/office/drawing/2014/main" id="{82644033-4B8A-E1D7-8560-04B693DA073D}"/>
              </a:ext>
            </a:extLst>
          </p:cNvPr>
          <p:cNvPicPr>
            <a:picLocks noChangeAspect="1"/>
          </p:cNvPicPr>
          <p:nvPr/>
        </p:nvPicPr>
        <p:blipFill>
          <a:blip r:embed="rId3"/>
          <a:stretch>
            <a:fillRect/>
          </a:stretch>
        </p:blipFill>
        <p:spPr>
          <a:xfrm>
            <a:off x="4929725" y="807289"/>
            <a:ext cx="6922008" cy="5243421"/>
          </a:xfrm>
          <a:prstGeom prst="rect">
            <a:avLst/>
          </a:prstGeom>
        </p:spPr>
      </p:pic>
      <p:pic>
        <p:nvPicPr>
          <p:cNvPr id="8" name="Picture 7">
            <a:extLst>
              <a:ext uri="{FF2B5EF4-FFF2-40B4-BE49-F238E27FC236}">
                <a16:creationId xmlns:a16="http://schemas.microsoft.com/office/drawing/2014/main" id="{47C749FD-2A55-4E7F-C84E-1D8C2E37F709}"/>
              </a:ext>
            </a:extLst>
          </p:cNvPr>
          <p:cNvPicPr>
            <a:picLocks noChangeAspect="1"/>
          </p:cNvPicPr>
          <p:nvPr/>
        </p:nvPicPr>
        <p:blipFill>
          <a:blip r:embed="rId4"/>
          <a:stretch>
            <a:fillRect/>
          </a:stretch>
        </p:blipFill>
        <p:spPr>
          <a:xfrm>
            <a:off x="10668000" y="6127"/>
            <a:ext cx="1471586" cy="713433"/>
          </a:xfrm>
          <a:prstGeom prst="rect">
            <a:avLst/>
          </a:prstGeom>
        </p:spPr>
      </p:pic>
      <p:pic>
        <p:nvPicPr>
          <p:cNvPr id="10" name="Picture 9">
            <a:extLst>
              <a:ext uri="{FF2B5EF4-FFF2-40B4-BE49-F238E27FC236}">
                <a16:creationId xmlns:a16="http://schemas.microsoft.com/office/drawing/2014/main" id="{2D72BD1A-22E9-96A8-DA75-44AF02FDDE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226" y="61008"/>
            <a:ext cx="3032760" cy="658552"/>
          </a:xfrm>
          <a:prstGeom prst="rect">
            <a:avLst/>
          </a:prstGeom>
          <a:noFill/>
          <a:ln>
            <a:noFill/>
          </a:ln>
        </p:spPr>
      </p:pic>
    </p:spTree>
    <p:extLst>
      <p:ext uri="{BB962C8B-B14F-4D97-AF65-F5344CB8AC3E}">
        <p14:creationId xmlns:p14="http://schemas.microsoft.com/office/powerpoint/2010/main" val="2178160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A72-2DBA-568E-9535-B839EDBA1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OHID Tool (Fingertips)</a:t>
            </a:r>
            <a:endParaRPr lang="en-US" sz="3200" kern="1200" dirty="0">
              <a:solidFill>
                <a:schemeClr val="bg1"/>
              </a:solidFill>
              <a:latin typeface="+mj-lt"/>
              <a:ea typeface="+mj-ea"/>
              <a:cs typeface="+mj-cs"/>
            </a:endParaRPr>
          </a:p>
        </p:txBody>
      </p:sp>
      <p:sp>
        <p:nvSpPr>
          <p:cNvPr id="7" name="Content Placeholder 6">
            <a:extLst>
              <a:ext uri="{FF2B5EF4-FFF2-40B4-BE49-F238E27FC236}">
                <a16:creationId xmlns:a16="http://schemas.microsoft.com/office/drawing/2014/main" id="{7CF401C3-B4B8-4135-043A-DE79A6317530}"/>
              </a:ext>
            </a:extLst>
          </p:cNvPr>
          <p:cNvSpPr>
            <a:spLocks noGrp="1"/>
          </p:cNvSpPr>
          <p:nvPr>
            <p:ph idx="1"/>
          </p:nvPr>
        </p:nvSpPr>
        <p:spPr>
          <a:xfrm>
            <a:off x="838200" y="2532634"/>
            <a:ext cx="10515600" cy="4963795"/>
          </a:xfrm>
        </p:spPr>
        <p:txBody>
          <a:bodyPr numCol="2">
            <a:normAutofit/>
          </a:bodyPr>
          <a:lstStyle/>
          <a:p>
            <a:r>
              <a:rPr lang="en-GB" dirty="0">
                <a:hlinkClick r:id="rId3"/>
              </a:rPr>
              <a:t>Wider Determinants of Health</a:t>
            </a:r>
            <a:endParaRPr lang="en-GB" dirty="0"/>
          </a:p>
          <a:p>
            <a:r>
              <a:rPr lang="en-GB" sz="2000" dirty="0"/>
              <a:t>The built and natural environment</a:t>
            </a:r>
          </a:p>
          <a:p>
            <a:r>
              <a:rPr lang="en-GB" sz="2000" dirty="0"/>
              <a:t>Education</a:t>
            </a:r>
          </a:p>
          <a:p>
            <a:r>
              <a:rPr lang="en-GB" sz="2000" dirty="0"/>
              <a:t>Employment</a:t>
            </a:r>
          </a:p>
          <a:p>
            <a:r>
              <a:rPr lang="en-GB" sz="2000" dirty="0"/>
              <a:t>Income</a:t>
            </a:r>
          </a:p>
          <a:p>
            <a:r>
              <a:rPr lang="en-GB" sz="2000" dirty="0"/>
              <a:t>Crime</a:t>
            </a:r>
          </a:p>
          <a:p>
            <a:r>
              <a:rPr lang="en-GB" sz="2000" dirty="0"/>
              <a:t>Communities and social capital</a:t>
            </a:r>
          </a:p>
          <a:p>
            <a:endParaRPr lang="en-GB" dirty="0"/>
          </a:p>
          <a:p>
            <a:pPr marL="0" indent="0">
              <a:buNone/>
            </a:pPr>
            <a:endParaRPr lang="en-GB" dirty="0">
              <a:hlinkClick r:id=""/>
            </a:endParaRPr>
          </a:p>
          <a:p>
            <a:pPr marL="0" indent="0">
              <a:buNone/>
            </a:pPr>
            <a:endParaRPr lang="en-GB" dirty="0">
              <a:hlinkClick r:id=""/>
            </a:endParaRPr>
          </a:p>
          <a:p>
            <a:pPr marL="0" indent="0">
              <a:buNone/>
            </a:pPr>
            <a:endParaRPr lang="en-GB" dirty="0">
              <a:hlinkClick r:id=""/>
            </a:endParaRPr>
          </a:p>
          <a:p>
            <a:pPr marL="0" indent="0">
              <a:buNone/>
            </a:pPr>
            <a:r>
              <a:rPr lang="en-GB" dirty="0">
                <a:hlinkClick r:id=""/>
              </a:rPr>
              <a:t>Local Health- Small Area Public Health Data</a:t>
            </a:r>
            <a:endParaRPr lang="en-GB" dirty="0"/>
          </a:p>
          <a:p>
            <a:r>
              <a:rPr lang="en-GB" sz="2000" dirty="0"/>
              <a:t>Population and demographic factors</a:t>
            </a:r>
          </a:p>
          <a:p>
            <a:r>
              <a:rPr lang="en-GB" sz="2000" dirty="0"/>
              <a:t>Wider determinants of health</a:t>
            </a:r>
          </a:p>
          <a:p>
            <a:r>
              <a:rPr lang="en-GB" sz="2000" dirty="0"/>
              <a:t>Health outcomes</a:t>
            </a:r>
          </a:p>
          <a:p>
            <a:pPr marL="0" indent="0">
              <a:buNone/>
            </a:pPr>
            <a:endParaRPr lang="en-GB" sz="1600" dirty="0"/>
          </a:p>
        </p:txBody>
      </p:sp>
      <p:pic>
        <p:nvPicPr>
          <p:cNvPr id="8" name="Picture 7">
            <a:extLst>
              <a:ext uri="{FF2B5EF4-FFF2-40B4-BE49-F238E27FC236}">
                <a16:creationId xmlns:a16="http://schemas.microsoft.com/office/drawing/2014/main" id="{F401937F-96CA-471F-6F74-33CA9F29E2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407" y="29188"/>
            <a:ext cx="3032760" cy="580343"/>
          </a:xfrm>
          <a:prstGeom prst="rect">
            <a:avLst/>
          </a:prstGeom>
          <a:noFill/>
          <a:ln>
            <a:noFill/>
          </a:ln>
        </p:spPr>
      </p:pic>
      <p:pic>
        <p:nvPicPr>
          <p:cNvPr id="9" name="Picture 8">
            <a:extLst>
              <a:ext uri="{FF2B5EF4-FFF2-40B4-BE49-F238E27FC236}">
                <a16:creationId xmlns:a16="http://schemas.microsoft.com/office/drawing/2014/main" id="{896FEBFA-EE32-C049-DE4C-815171B5C337}"/>
              </a:ext>
            </a:extLst>
          </p:cNvPr>
          <p:cNvPicPr>
            <a:picLocks noChangeAspect="1"/>
          </p:cNvPicPr>
          <p:nvPr/>
        </p:nvPicPr>
        <p:blipFill>
          <a:blip r:embed="rId5"/>
          <a:stretch>
            <a:fillRect/>
          </a:stretch>
        </p:blipFill>
        <p:spPr>
          <a:xfrm>
            <a:off x="10618007" y="0"/>
            <a:ext cx="1471586" cy="628706"/>
          </a:xfrm>
          <a:prstGeom prst="rect">
            <a:avLst/>
          </a:prstGeom>
        </p:spPr>
      </p:pic>
    </p:spTree>
    <p:extLst>
      <p:ext uri="{BB962C8B-B14F-4D97-AF65-F5344CB8AC3E}">
        <p14:creationId xmlns:p14="http://schemas.microsoft.com/office/powerpoint/2010/main" val="616651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A72-2DBA-568E-9535-B839EDBA1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Wider Determinants of Health</a:t>
            </a:r>
            <a:endParaRPr lang="en-US" sz="3200" kern="1200" dirty="0">
              <a:solidFill>
                <a:schemeClr val="bg1"/>
              </a:solidFill>
              <a:latin typeface="+mj-lt"/>
              <a:ea typeface="+mj-ea"/>
              <a:cs typeface="+mj-cs"/>
            </a:endParaRPr>
          </a:p>
        </p:txBody>
      </p:sp>
      <p:pic>
        <p:nvPicPr>
          <p:cNvPr id="8" name="Picture 7">
            <a:extLst>
              <a:ext uri="{FF2B5EF4-FFF2-40B4-BE49-F238E27FC236}">
                <a16:creationId xmlns:a16="http://schemas.microsoft.com/office/drawing/2014/main" id="{F401937F-96CA-471F-6F74-33CA9F29E2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407" y="29188"/>
            <a:ext cx="3032760" cy="580343"/>
          </a:xfrm>
          <a:prstGeom prst="rect">
            <a:avLst/>
          </a:prstGeom>
          <a:noFill/>
          <a:ln>
            <a:noFill/>
          </a:ln>
        </p:spPr>
      </p:pic>
      <p:pic>
        <p:nvPicPr>
          <p:cNvPr id="9" name="Picture 8">
            <a:extLst>
              <a:ext uri="{FF2B5EF4-FFF2-40B4-BE49-F238E27FC236}">
                <a16:creationId xmlns:a16="http://schemas.microsoft.com/office/drawing/2014/main" id="{896FEBFA-EE32-C049-DE4C-815171B5C337}"/>
              </a:ext>
            </a:extLst>
          </p:cNvPr>
          <p:cNvPicPr>
            <a:picLocks noChangeAspect="1"/>
          </p:cNvPicPr>
          <p:nvPr/>
        </p:nvPicPr>
        <p:blipFill>
          <a:blip r:embed="rId4"/>
          <a:stretch>
            <a:fillRect/>
          </a:stretch>
        </p:blipFill>
        <p:spPr>
          <a:xfrm>
            <a:off x="10618007" y="0"/>
            <a:ext cx="1471586" cy="628706"/>
          </a:xfrm>
          <a:prstGeom prst="rect">
            <a:avLst/>
          </a:prstGeom>
        </p:spPr>
      </p:pic>
      <p:pic>
        <p:nvPicPr>
          <p:cNvPr id="3" name="Content Placeholder 2">
            <a:extLst>
              <a:ext uri="{FF2B5EF4-FFF2-40B4-BE49-F238E27FC236}">
                <a16:creationId xmlns:a16="http://schemas.microsoft.com/office/drawing/2014/main" id="{439E7EC6-D8B2-4356-53C0-F5BB0860C35A}"/>
              </a:ext>
            </a:extLst>
          </p:cNvPr>
          <p:cNvPicPr>
            <a:picLocks noGrp="1" noChangeAspect="1"/>
          </p:cNvPicPr>
          <p:nvPr>
            <p:ph idx="1"/>
          </p:nvPr>
        </p:nvPicPr>
        <p:blipFill rotWithShape="1">
          <a:blip r:embed="rId5"/>
          <a:srcRect t="12385" b="11602"/>
          <a:stretch/>
        </p:blipFill>
        <p:spPr bwMode="auto">
          <a:xfrm>
            <a:off x="838200" y="2083323"/>
            <a:ext cx="10515600" cy="44962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6129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A72-2DBA-568E-9535-B839EDBA1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Wider Determinants of Health</a:t>
            </a:r>
            <a:endParaRPr lang="en-US" sz="3200" kern="1200" dirty="0">
              <a:solidFill>
                <a:schemeClr val="bg1"/>
              </a:solidFill>
              <a:latin typeface="+mj-lt"/>
              <a:ea typeface="+mj-ea"/>
              <a:cs typeface="+mj-cs"/>
            </a:endParaRPr>
          </a:p>
        </p:txBody>
      </p:sp>
      <p:pic>
        <p:nvPicPr>
          <p:cNvPr id="8" name="Picture 7">
            <a:extLst>
              <a:ext uri="{FF2B5EF4-FFF2-40B4-BE49-F238E27FC236}">
                <a16:creationId xmlns:a16="http://schemas.microsoft.com/office/drawing/2014/main" id="{F401937F-96CA-471F-6F74-33CA9F29E2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407" y="29188"/>
            <a:ext cx="3032760" cy="580343"/>
          </a:xfrm>
          <a:prstGeom prst="rect">
            <a:avLst/>
          </a:prstGeom>
          <a:noFill/>
          <a:ln>
            <a:noFill/>
          </a:ln>
        </p:spPr>
      </p:pic>
      <p:pic>
        <p:nvPicPr>
          <p:cNvPr id="9" name="Picture 8">
            <a:extLst>
              <a:ext uri="{FF2B5EF4-FFF2-40B4-BE49-F238E27FC236}">
                <a16:creationId xmlns:a16="http://schemas.microsoft.com/office/drawing/2014/main" id="{896FEBFA-EE32-C049-DE4C-815171B5C337}"/>
              </a:ext>
            </a:extLst>
          </p:cNvPr>
          <p:cNvPicPr>
            <a:picLocks noChangeAspect="1"/>
          </p:cNvPicPr>
          <p:nvPr/>
        </p:nvPicPr>
        <p:blipFill>
          <a:blip r:embed="rId4"/>
          <a:stretch>
            <a:fillRect/>
          </a:stretch>
        </p:blipFill>
        <p:spPr>
          <a:xfrm>
            <a:off x="10618007" y="0"/>
            <a:ext cx="1471586" cy="628706"/>
          </a:xfrm>
          <a:prstGeom prst="rect">
            <a:avLst/>
          </a:prstGeom>
        </p:spPr>
      </p:pic>
      <p:pic>
        <p:nvPicPr>
          <p:cNvPr id="7" name="Content Placeholder 6">
            <a:extLst>
              <a:ext uri="{FF2B5EF4-FFF2-40B4-BE49-F238E27FC236}">
                <a16:creationId xmlns:a16="http://schemas.microsoft.com/office/drawing/2014/main" id="{46E63555-3EFD-C991-E904-970F327E53F4}"/>
              </a:ext>
            </a:extLst>
          </p:cNvPr>
          <p:cNvPicPr>
            <a:picLocks noGrp="1" noChangeAspect="1"/>
          </p:cNvPicPr>
          <p:nvPr>
            <p:ph idx="1"/>
          </p:nvPr>
        </p:nvPicPr>
        <p:blipFill rotWithShape="1">
          <a:blip r:embed="rId5"/>
          <a:srcRect t="12291" b="11837"/>
          <a:stretch/>
        </p:blipFill>
        <p:spPr bwMode="auto">
          <a:xfrm>
            <a:off x="998130" y="1825625"/>
            <a:ext cx="10195739"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199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A72-2DBA-568E-9535-B839EDBA1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Wider Determinants of Health</a:t>
            </a:r>
            <a:endParaRPr lang="en-US" sz="3200" kern="1200" dirty="0">
              <a:solidFill>
                <a:schemeClr val="bg1"/>
              </a:solidFill>
              <a:latin typeface="+mj-lt"/>
              <a:ea typeface="+mj-ea"/>
              <a:cs typeface="+mj-cs"/>
            </a:endParaRPr>
          </a:p>
        </p:txBody>
      </p:sp>
      <p:pic>
        <p:nvPicPr>
          <p:cNvPr id="8" name="Picture 7">
            <a:extLst>
              <a:ext uri="{FF2B5EF4-FFF2-40B4-BE49-F238E27FC236}">
                <a16:creationId xmlns:a16="http://schemas.microsoft.com/office/drawing/2014/main" id="{F401937F-96CA-471F-6F74-33CA9F29E2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407" y="29188"/>
            <a:ext cx="3032760" cy="580343"/>
          </a:xfrm>
          <a:prstGeom prst="rect">
            <a:avLst/>
          </a:prstGeom>
          <a:noFill/>
          <a:ln>
            <a:noFill/>
          </a:ln>
        </p:spPr>
      </p:pic>
      <p:pic>
        <p:nvPicPr>
          <p:cNvPr id="9" name="Picture 8">
            <a:extLst>
              <a:ext uri="{FF2B5EF4-FFF2-40B4-BE49-F238E27FC236}">
                <a16:creationId xmlns:a16="http://schemas.microsoft.com/office/drawing/2014/main" id="{896FEBFA-EE32-C049-DE4C-815171B5C337}"/>
              </a:ext>
            </a:extLst>
          </p:cNvPr>
          <p:cNvPicPr>
            <a:picLocks noChangeAspect="1"/>
          </p:cNvPicPr>
          <p:nvPr/>
        </p:nvPicPr>
        <p:blipFill>
          <a:blip r:embed="rId4"/>
          <a:stretch>
            <a:fillRect/>
          </a:stretch>
        </p:blipFill>
        <p:spPr>
          <a:xfrm>
            <a:off x="10618007" y="0"/>
            <a:ext cx="1471586" cy="628706"/>
          </a:xfrm>
          <a:prstGeom prst="rect">
            <a:avLst/>
          </a:prstGeom>
        </p:spPr>
      </p:pic>
      <p:pic>
        <p:nvPicPr>
          <p:cNvPr id="3" name="Content Placeholder 2">
            <a:extLst>
              <a:ext uri="{FF2B5EF4-FFF2-40B4-BE49-F238E27FC236}">
                <a16:creationId xmlns:a16="http://schemas.microsoft.com/office/drawing/2014/main" id="{439E7EC6-D8B2-4356-53C0-F5BB0860C35A}"/>
              </a:ext>
            </a:extLst>
          </p:cNvPr>
          <p:cNvPicPr>
            <a:picLocks noGrp="1" noChangeAspect="1"/>
          </p:cNvPicPr>
          <p:nvPr>
            <p:ph idx="1"/>
          </p:nvPr>
        </p:nvPicPr>
        <p:blipFill rotWithShape="1">
          <a:blip r:embed="rId5"/>
          <a:srcRect t="12385" b="11602"/>
          <a:stretch/>
        </p:blipFill>
        <p:spPr bwMode="auto">
          <a:xfrm>
            <a:off x="838200" y="2083323"/>
            <a:ext cx="10515600" cy="44962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2380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A72-2DBA-568E-9535-B839EDBA1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Wider De</a:t>
            </a:r>
            <a:r>
              <a:rPr lang="en-US" sz="3200" dirty="0">
                <a:solidFill>
                  <a:schemeClr val="bg1"/>
                </a:solidFill>
              </a:rPr>
              <a:t>terminants of Health</a:t>
            </a:r>
            <a:endParaRPr lang="en-US" sz="3200" kern="1200" dirty="0">
              <a:solidFill>
                <a:schemeClr val="bg1"/>
              </a:solidFill>
              <a:latin typeface="+mj-lt"/>
              <a:ea typeface="+mj-ea"/>
              <a:cs typeface="+mj-cs"/>
            </a:endParaRPr>
          </a:p>
        </p:txBody>
      </p:sp>
      <p:pic>
        <p:nvPicPr>
          <p:cNvPr id="4" name="Picture 3">
            <a:extLst>
              <a:ext uri="{FF2B5EF4-FFF2-40B4-BE49-F238E27FC236}">
                <a16:creationId xmlns:a16="http://schemas.microsoft.com/office/drawing/2014/main" id="{58732D4E-152B-EF1D-7DFC-6F4BA639101D}"/>
              </a:ext>
            </a:extLst>
          </p:cNvPr>
          <p:cNvPicPr>
            <a:picLocks noChangeAspect="1"/>
          </p:cNvPicPr>
          <p:nvPr/>
        </p:nvPicPr>
        <p:blipFill>
          <a:blip r:embed="rId3"/>
          <a:stretch>
            <a:fillRect/>
          </a:stretch>
        </p:blipFill>
        <p:spPr>
          <a:xfrm>
            <a:off x="10824956" y="6128"/>
            <a:ext cx="1314630" cy="637340"/>
          </a:xfrm>
          <a:prstGeom prst="rect">
            <a:avLst/>
          </a:prstGeom>
        </p:spPr>
      </p:pic>
      <p:pic>
        <p:nvPicPr>
          <p:cNvPr id="5" name="Picture 4">
            <a:extLst>
              <a:ext uri="{FF2B5EF4-FFF2-40B4-BE49-F238E27FC236}">
                <a16:creationId xmlns:a16="http://schemas.microsoft.com/office/drawing/2014/main" id="{AE472C63-F748-DF8D-B761-A72A9E4F06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14" y="33567"/>
            <a:ext cx="2808708" cy="609900"/>
          </a:xfrm>
          <a:prstGeom prst="rect">
            <a:avLst/>
          </a:prstGeom>
          <a:noFill/>
          <a:ln>
            <a:noFill/>
          </a:ln>
        </p:spPr>
      </p:pic>
      <p:pic>
        <p:nvPicPr>
          <p:cNvPr id="8" name="Content Placeholder 7">
            <a:extLst>
              <a:ext uri="{FF2B5EF4-FFF2-40B4-BE49-F238E27FC236}">
                <a16:creationId xmlns:a16="http://schemas.microsoft.com/office/drawing/2014/main" id="{3838516E-B1FA-2027-B8E5-A2FBA266C82C}"/>
              </a:ext>
            </a:extLst>
          </p:cNvPr>
          <p:cNvPicPr>
            <a:picLocks noGrp="1" noChangeAspect="1"/>
          </p:cNvPicPr>
          <p:nvPr>
            <p:ph idx="1"/>
          </p:nvPr>
        </p:nvPicPr>
        <p:blipFill rotWithShape="1">
          <a:blip r:embed="rId5"/>
          <a:srcRect t="14654" b="11837"/>
          <a:stretch/>
        </p:blipFill>
        <p:spPr bwMode="auto">
          <a:xfrm>
            <a:off x="838200" y="1827256"/>
            <a:ext cx="10515600" cy="4348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716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A72-2DBA-568E-9535-B839EDBA1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Wider De</a:t>
            </a:r>
            <a:r>
              <a:rPr lang="en-US" sz="3200" dirty="0">
                <a:solidFill>
                  <a:schemeClr val="bg1"/>
                </a:solidFill>
              </a:rPr>
              <a:t>terminants of Health</a:t>
            </a:r>
            <a:endParaRPr lang="en-US" sz="3200" kern="1200" dirty="0">
              <a:solidFill>
                <a:schemeClr val="bg1"/>
              </a:solidFill>
              <a:latin typeface="+mj-lt"/>
              <a:ea typeface="+mj-ea"/>
              <a:cs typeface="+mj-cs"/>
            </a:endParaRPr>
          </a:p>
        </p:txBody>
      </p:sp>
      <p:pic>
        <p:nvPicPr>
          <p:cNvPr id="4" name="Picture 3">
            <a:extLst>
              <a:ext uri="{FF2B5EF4-FFF2-40B4-BE49-F238E27FC236}">
                <a16:creationId xmlns:a16="http://schemas.microsoft.com/office/drawing/2014/main" id="{58732D4E-152B-EF1D-7DFC-6F4BA639101D}"/>
              </a:ext>
            </a:extLst>
          </p:cNvPr>
          <p:cNvPicPr>
            <a:picLocks noChangeAspect="1"/>
          </p:cNvPicPr>
          <p:nvPr/>
        </p:nvPicPr>
        <p:blipFill>
          <a:blip r:embed="rId3"/>
          <a:stretch>
            <a:fillRect/>
          </a:stretch>
        </p:blipFill>
        <p:spPr>
          <a:xfrm>
            <a:off x="10824956" y="6128"/>
            <a:ext cx="1314630" cy="637340"/>
          </a:xfrm>
          <a:prstGeom prst="rect">
            <a:avLst/>
          </a:prstGeom>
        </p:spPr>
      </p:pic>
      <p:pic>
        <p:nvPicPr>
          <p:cNvPr id="5" name="Picture 4">
            <a:extLst>
              <a:ext uri="{FF2B5EF4-FFF2-40B4-BE49-F238E27FC236}">
                <a16:creationId xmlns:a16="http://schemas.microsoft.com/office/drawing/2014/main" id="{AE472C63-F748-DF8D-B761-A72A9E4F06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14" y="33567"/>
            <a:ext cx="2808708" cy="609900"/>
          </a:xfrm>
          <a:prstGeom prst="rect">
            <a:avLst/>
          </a:prstGeom>
          <a:noFill/>
          <a:ln>
            <a:noFill/>
          </a:ln>
        </p:spPr>
      </p:pic>
      <p:pic>
        <p:nvPicPr>
          <p:cNvPr id="7" name="Content Placeholder 6">
            <a:extLst>
              <a:ext uri="{FF2B5EF4-FFF2-40B4-BE49-F238E27FC236}">
                <a16:creationId xmlns:a16="http://schemas.microsoft.com/office/drawing/2014/main" id="{C9A90669-25B1-CC1E-EAE5-65E685300694}"/>
              </a:ext>
            </a:extLst>
          </p:cNvPr>
          <p:cNvPicPr>
            <a:picLocks noGrp="1" noChangeAspect="1"/>
          </p:cNvPicPr>
          <p:nvPr>
            <p:ph idx="1"/>
          </p:nvPr>
        </p:nvPicPr>
        <p:blipFill rotWithShape="1">
          <a:blip r:embed="rId5"/>
          <a:srcRect t="14654" b="11601"/>
          <a:stretch/>
        </p:blipFill>
        <p:spPr bwMode="auto">
          <a:xfrm>
            <a:off x="0" y="2909215"/>
            <a:ext cx="5617182" cy="233009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338E78F9-CD53-664A-A020-DA6B7424DA52}"/>
              </a:ext>
            </a:extLst>
          </p:cNvPr>
          <p:cNvPicPr>
            <a:picLocks noChangeAspect="1"/>
          </p:cNvPicPr>
          <p:nvPr/>
        </p:nvPicPr>
        <p:blipFill rotWithShape="1">
          <a:blip r:embed="rId6"/>
          <a:srcRect t="12527" b="20347"/>
          <a:stretch/>
        </p:blipFill>
        <p:spPr bwMode="auto">
          <a:xfrm>
            <a:off x="6161994" y="3068293"/>
            <a:ext cx="5749879" cy="2171016"/>
          </a:xfrm>
          <a:prstGeom prst="rect">
            <a:avLst/>
          </a:prstGeom>
          <a:ln>
            <a:noFill/>
          </a:ln>
          <a:extLst>
            <a:ext uri="{53640926-AAD7-44D8-BBD7-CCE9431645EC}">
              <a14:shadowObscured xmlns:a14="http://schemas.microsoft.com/office/drawing/2010/main"/>
            </a:ext>
          </a:extLst>
        </p:spPr>
      </p:pic>
      <p:cxnSp>
        <p:nvCxnSpPr>
          <p:cNvPr id="11" name="Straight Arrow Connector 10">
            <a:extLst>
              <a:ext uri="{FF2B5EF4-FFF2-40B4-BE49-F238E27FC236}">
                <a16:creationId xmlns:a16="http://schemas.microsoft.com/office/drawing/2014/main" id="{98F19108-08D9-0F91-4295-40F47B1D91B8}"/>
              </a:ext>
            </a:extLst>
          </p:cNvPr>
          <p:cNvCxnSpPr/>
          <p:nvPr/>
        </p:nvCxnSpPr>
        <p:spPr>
          <a:xfrm>
            <a:off x="5724525" y="4153801"/>
            <a:ext cx="75247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17457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A72-2DBA-568E-9535-B839EDBA1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Wider De</a:t>
            </a:r>
            <a:r>
              <a:rPr lang="en-US" sz="3200" dirty="0">
                <a:solidFill>
                  <a:schemeClr val="bg1"/>
                </a:solidFill>
              </a:rPr>
              <a:t>terminants of Health</a:t>
            </a:r>
            <a:endParaRPr lang="en-US" sz="3200" kern="1200" dirty="0">
              <a:solidFill>
                <a:schemeClr val="bg1"/>
              </a:solidFill>
              <a:latin typeface="+mj-lt"/>
              <a:ea typeface="+mj-ea"/>
              <a:cs typeface="+mj-cs"/>
            </a:endParaRPr>
          </a:p>
        </p:txBody>
      </p:sp>
      <p:pic>
        <p:nvPicPr>
          <p:cNvPr id="4" name="Picture 3">
            <a:extLst>
              <a:ext uri="{FF2B5EF4-FFF2-40B4-BE49-F238E27FC236}">
                <a16:creationId xmlns:a16="http://schemas.microsoft.com/office/drawing/2014/main" id="{58732D4E-152B-EF1D-7DFC-6F4BA639101D}"/>
              </a:ext>
            </a:extLst>
          </p:cNvPr>
          <p:cNvPicPr>
            <a:picLocks noChangeAspect="1"/>
          </p:cNvPicPr>
          <p:nvPr/>
        </p:nvPicPr>
        <p:blipFill>
          <a:blip r:embed="rId3"/>
          <a:stretch>
            <a:fillRect/>
          </a:stretch>
        </p:blipFill>
        <p:spPr>
          <a:xfrm>
            <a:off x="10824956" y="6128"/>
            <a:ext cx="1314630" cy="637340"/>
          </a:xfrm>
          <a:prstGeom prst="rect">
            <a:avLst/>
          </a:prstGeom>
        </p:spPr>
      </p:pic>
      <p:pic>
        <p:nvPicPr>
          <p:cNvPr id="5" name="Picture 4">
            <a:extLst>
              <a:ext uri="{FF2B5EF4-FFF2-40B4-BE49-F238E27FC236}">
                <a16:creationId xmlns:a16="http://schemas.microsoft.com/office/drawing/2014/main" id="{AE472C63-F748-DF8D-B761-A72A9E4F06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14" y="33567"/>
            <a:ext cx="2808708" cy="609900"/>
          </a:xfrm>
          <a:prstGeom prst="rect">
            <a:avLst/>
          </a:prstGeom>
          <a:noFill/>
          <a:ln>
            <a:noFill/>
          </a:ln>
        </p:spPr>
      </p:pic>
      <p:cxnSp>
        <p:nvCxnSpPr>
          <p:cNvPr id="11" name="Straight Arrow Connector 10">
            <a:extLst>
              <a:ext uri="{FF2B5EF4-FFF2-40B4-BE49-F238E27FC236}">
                <a16:creationId xmlns:a16="http://schemas.microsoft.com/office/drawing/2014/main" id="{98F19108-08D9-0F91-4295-40F47B1D91B8}"/>
              </a:ext>
            </a:extLst>
          </p:cNvPr>
          <p:cNvCxnSpPr/>
          <p:nvPr/>
        </p:nvCxnSpPr>
        <p:spPr>
          <a:xfrm>
            <a:off x="5724525" y="4153801"/>
            <a:ext cx="75247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8" name="Content Placeholder 7">
            <a:extLst>
              <a:ext uri="{FF2B5EF4-FFF2-40B4-BE49-F238E27FC236}">
                <a16:creationId xmlns:a16="http://schemas.microsoft.com/office/drawing/2014/main" id="{84CCF8F3-7659-EB06-E087-FB5F5F57EEB8}"/>
              </a:ext>
            </a:extLst>
          </p:cNvPr>
          <p:cNvPicPr>
            <a:picLocks noGrp="1" noChangeAspect="1"/>
          </p:cNvPicPr>
          <p:nvPr>
            <p:ph idx="1"/>
          </p:nvPr>
        </p:nvPicPr>
        <p:blipFill rotWithShape="1">
          <a:blip r:embed="rId5"/>
          <a:srcRect t="12527" b="20347"/>
          <a:stretch/>
        </p:blipFill>
        <p:spPr bwMode="auto">
          <a:xfrm>
            <a:off x="838200" y="2016034"/>
            <a:ext cx="10515600" cy="39705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6334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A72-2DBA-568E-9535-B839EDBA1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Wider De</a:t>
            </a:r>
            <a:r>
              <a:rPr lang="en-US" sz="3200" dirty="0">
                <a:solidFill>
                  <a:schemeClr val="bg1"/>
                </a:solidFill>
              </a:rPr>
              <a:t>terminants of Health</a:t>
            </a:r>
            <a:endParaRPr lang="en-US" sz="3200" kern="1200" dirty="0">
              <a:solidFill>
                <a:schemeClr val="bg1"/>
              </a:solidFill>
              <a:latin typeface="+mj-lt"/>
              <a:ea typeface="+mj-ea"/>
              <a:cs typeface="+mj-cs"/>
            </a:endParaRPr>
          </a:p>
        </p:txBody>
      </p:sp>
      <p:pic>
        <p:nvPicPr>
          <p:cNvPr id="4" name="Picture 3">
            <a:extLst>
              <a:ext uri="{FF2B5EF4-FFF2-40B4-BE49-F238E27FC236}">
                <a16:creationId xmlns:a16="http://schemas.microsoft.com/office/drawing/2014/main" id="{58732D4E-152B-EF1D-7DFC-6F4BA639101D}"/>
              </a:ext>
            </a:extLst>
          </p:cNvPr>
          <p:cNvPicPr>
            <a:picLocks noChangeAspect="1"/>
          </p:cNvPicPr>
          <p:nvPr/>
        </p:nvPicPr>
        <p:blipFill>
          <a:blip r:embed="rId3"/>
          <a:stretch>
            <a:fillRect/>
          </a:stretch>
        </p:blipFill>
        <p:spPr>
          <a:xfrm>
            <a:off x="10824956" y="6128"/>
            <a:ext cx="1314630" cy="637340"/>
          </a:xfrm>
          <a:prstGeom prst="rect">
            <a:avLst/>
          </a:prstGeom>
        </p:spPr>
      </p:pic>
      <p:pic>
        <p:nvPicPr>
          <p:cNvPr id="5" name="Picture 4">
            <a:extLst>
              <a:ext uri="{FF2B5EF4-FFF2-40B4-BE49-F238E27FC236}">
                <a16:creationId xmlns:a16="http://schemas.microsoft.com/office/drawing/2014/main" id="{AE472C63-F748-DF8D-B761-A72A9E4F06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14" y="33567"/>
            <a:ext cx="2808708" cy="609900"/>
          </a:xfrm>
          <a:prstGeom prst="rect">
            <a:avLst/>
          </a:prstGeom>
          <a:noFill/>
          <a:ln>
            <a:noFill/>
          </a:ln>
        </p:spPr>
      </p:pic>
      <p:cxnSp>
        <p:nvCxnSpPr>
          <p:cNvPr id="11" name="Straight Arrow Connector 10">
            <a:extLst>
              <a:ext uri="{FF2B5EF4-FFF2-40B4-BE49-F238E27FC236}">
                <a16:creationId xmlns:a16="http://schemas.microsoft.com/office/drawing/2014/main" id="{98F19108-08D9-0F91-4295-40F47B1D91B8}"/>
              </a:ext>
            </a:extLst>
          </p:cNvPr>
          <p:cNvCxnSpPr/>
          <p:nvPr/>
        </p:nvCxnSpPr>
        <p:spPr>
          <a:xfrm>
            <a:off x="5724525" y="4153801"/>
            <a:ext cx="75247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9" name="Content Placeholder 8">
            <a:extLst>
              <a:ext uri="{FF2B5EF4-FFF2-40B4-BE49-F238E27FC236}">
                <a16:creationId xmlns:a16="http://schemas.microsoft.com/office/drawing/2014/main" id="{2D7C0E64-F29B-A9A1-AD32-9D9A5B748F94}"/>
              </a:ext>
            </a:extLst>
          </p:cNvPr>
          <p:cNvPicPr>
            <a:picLocks noGrp="1" noChangeAspect="1"/>
          </p:cNvPicPr>
          <p:nvPr>
            <p:ph idx="1"/>
          </p:nvPr>
        </p:nvPicPr>
        <p:blipFill rotWithShape="1">
          <a:blip r:embed="rId5"/>
          <a:srcRect t="13000" b="11365"/>
          <a:stretch/>
        </p:blipFill>
        <p:spPr bwMode="auto">
          <a:xfrm>
            <a:off x="982156" y="1825625"/>
            <a:ext cx="10227688"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670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2F5266-81FD-419B-9FB2-77906A231C9D}"/>
              </a:ext>
            </a:extLst>
          </p:cNvPr>
          <p:cNvPicPr>
            <a:picLocks noChangeAspect="1"/>
          </p:cNvPicPr>
          <p:nvPr/>
        </p:nvPicPr>
        <p:blipFill rotWithShape="1">
          <a:blip r:embed="rId2">
            <a:duotone>
              <a:schemeClr val="accent6">
                <a:shade val="45000"/>
                <a:satMod val="135000"/>
              </a:schemeClr>
              <a:prstClr val="white"/>
            </a:duotone>
          </a:blip>
          <a:srcRect l="4838" t="10584" r="22229" b="28224"/>
          <a:stretch/>
        </p:blipFill>
        <p:spPr>
          <a:xfrm>
            <a:off x="2210073" y="1004887"/>
            <a:ext cx="7771854" cy="2134093"/>
          </a:xfrm>
          <a:prstGeom prst="rect">
            <a:avLst/>
          </a:prstGeom>
        </p:spPr>
      </p:pic>
      <p:sp>
        <p:nvSpPr>
          <p:cNvPr id="5" name="Title 1">
            <a:extLst>
              <a:ext uri="{FF2B5EF4-FFF2-40B4-BE49-F238E27FC236}">
                <a16:creationId xmlns:a16="http://schemas.microsoft.com/office/drawing/2014/main" id="{387E8B35-D8D5-4745-B173-498D093D83A4}"/>
              </a:ext>
            </a:extLst>
          </p:cNvPr>
          <p:cNvSpPr txBox="1">
            <a:spLocks/>
          </p:cNvSpPr>
          <p:nvPr/>
        </p:nvSpPr>
        <p:spPr>
          <a:xfrm>
            <a:off x="733425" y="288180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solidFill>
                  <a:schemeClr val="accent6">
                    <a:lumMod val="75000"/>
                  </a:schemeClr>
                </a:solidFill>
              </a:rPr>
              <a:t>Introducing the Population Health Hub</a:t>
            </a:r>
          </a:p>
        </p:txBody>
      </p:sp>
      <p:cxnSp>
        <p:nvCxnSpPr>
          <p:cNvPr id="7" name="Straight Connector 6">
            <a:extLst>
              <a:ext uri="{FF2B5EF4-FFF2-40B4-BE49-F238E27FC236}">
                <a16:creationId xmlns:a16="http://schemas.microsoft.com/office/drawing/2014/main" id="{DA484002-8F33-4FC8-88C4-16FCCE24568A}"/>
              </a:ext>
            </a:extLst>
          </p:cNvPr>
          <p:cNvCxnSpPr/>
          <p:nvPr/>
        </p:nvCxnSpPr>
        <p:spPr>
          <a:xfrm>
            <a:off x="2052320" y="4780987"/>
            <a:ext cx="8087360" cy="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039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A72-2DBA-568E-9535-B839EDBA1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Wider De</a:t>
            </a:r>
            <a:r>
              <a:rPr lang="en-US" sz="3200" dirty="0">
                <a:solidFill>
                  <a:schemeClr val="bg1"/>
                </a:solidFill>
              </a:rPr>
              <a:t>terminants of Health</a:t>
            </a:r>
            <a:endParaRPr lang="en-US" sz="3200" kern="1200" dirty="0">
              <a:solidFill>
                <a:schemeClr val="bg1"/>
              </a:solidFill>
              <a:latin typeface="+mj-lt"/>
              <a:ea typeface="+mj-ea"/>
              <a:cs typeface="+mj-cs"/>
            </a:endParaRPr>
          </a:p>
        </p:txBody>
      </p:sp>
      <p:pic>
        <p:nvPicPr>
          <p:cNvPr id="4" name="Picture 3">
            <a:extLst>
              <a:ext uri="{FF2B5EF4-FFF2-40B4-BE49-F238E27FC236}">
                <a16:creationId xmlns:a16="http://schemas.microsoft.com/office/drawing/2014/main" id="{58732D4E-152B-EF1D-7DFC-6F4BA639101D}"/>
              </a:ext>
            </a:extLst>
          </p:cNvPr>
          <p:cNvPicPr>
            <a:picLocks noChangeAspect="1"/>
          </p:cNvPicPr>
          <p:nvPr/>
        </p:nvPicPr>
        <p:blipFill>
          <a:blip r:embed="rId3"/>
          <a:stretch>
            <a:fillRect/>
          </a:stretch>
        </p:blipFill>
        <p:spPr>
          <a:xfrm>
            <a:off x="10824956" y="6128"/>
            <a:ext cx="1314630" cy="637340"/>
          </a:xfrm>
          <a:prstGeom prst="rect">
            <a:avLst/>
          </a:prstGeom>
        </p:spPr>
      </p:pic>
      <p:pic>
        <p:nvPicPr>
          <p:cNvPr id="5" name="Picture 4">
            <a:extLst>
              <a:ext uri="{FF2B5EF4-FFF2-40B4-BE49-F238E27FC236}">
                <a16:creationId xmlns:a16="http://schemas.microsoft.com/office/drawing/2014/main" id="{AE472C63-F748-DF8D-B761-A72A9E4F06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14" y="33567"/>
            <a:ext cx="2808708" cy="609900"/>
          </a:xfrm>
          <a:prstGeom prst="rect">
            <a:avLst/>
          </a:prstGeom>
          <a:noFill/>
          <a:ln>
            <a:noFill/>
          </a:ln>
        </p:spPr>
      </p:pic>
      <p:cxnSp>
        <p:nvCxnSpPr>
          <p:cNvPr id="11" name="Straight Arrow Connector 10">
            <a:extLst>
              <a:ext uri="{FF2B5EF4-FFF2-40B4-BE49-F238E27FC236}">
                <a16:creationId xmlns:a16="http://schemas.microsoft.com/office/drawing/2014/main" id="{98F19108-08D9-0F91-4295-40F47B1D91B8}"/>
              </a:ext>
            </a:extLst>
          </p:cNvPr>
          <p:cNvCxnSpPr/>
          <p:nvPr/>
        </p:nvCxnSpPr>
        <p:spPr>
          <a:xfrm>
            <a:off x="5724525" y="4153801"/>
            <a:ext cx="75247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8" name="Content Placeholder 7">
            <a:extLst>
              <a:ext uri="{FF2B5EF4-FFF2-40B4-BE49-F238E27FC236}">
                <a16:creationId xmlns:a16="http://schemas.microsoft.com/office/drawing/2014/main" id="{B0130038-0E13-DB52-54EF-127798103533}"/>
              </a:ext>
            </a:extLst>
          </p:cNvPr>
          <p:cNvPicPr>
            <a:picLocks noGrp="1" noChangeAspect="1"/>
          </p:cNvPicPr>
          <p:nvPr>
            <p:ph idx="1"/>
          </p:nvPr>
        </p:nvPicPr>
        <p:blipFill rotWithShape="1">
          <a:blip r:embed="rId5"/>
          <a:srcRect t="12054" b="11129"/>
          <a:stretch/>
        </p:blipFill>
        <p:spPr bwMode="auto">
          <a:xfrm>
            <a:off x="1060844" y="1825625"/>
            <a:ext cx="10070312"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0410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A72-2DBA-568E-9535-B839EDBA1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Local Health</a:t>
            </a:r>
          </a:p>
        </p:txBody>
      </p:sp>
      <p:pic>
        <p:nvPicPr>
          <p:cNvPr id="4" name="Picture 3">
            <a:extLst>
              <a:ext uri="{FF2B5EF4-FFF2-40B4-BE49-F238E27FC236}">
                <a16:creationId xmlns:a16="http://schemas.microsoft.com/office/drawing/2014/main" id="{58732D4E-152B-EF1D-7DFC-6F4BA639101D}"/>
              </a:ext>
            </a:extLst>
          </p:cNvPr>
          <p:cNvPicPr>
            <a:picLocks noChangeAspect="1"/>
          </p:cNvPicPr>
          <p:nvPr/>
        </p:nvPicPr>
        <p:blipFill>
          <a:blip r:embed="rId3"/>
          <a:stretch>
            <a:fillRect/>
          </a:stretch>
        </p:blipFill>
        <p:spPr>
          <a:xfrm>
            <a:off x="10824956" y="6128"/>
            <a:ext cx="1314630" cy="637340"/>
          </a:xfrm>
          <a:prstGeom prst="rect">
            <a:avLst/>
          </a:prstGeom>
        </p:spPr>
      </p:pic>
      <p:pic>
        <p:nvPicPr>
          <p:cNvPr id="5" name="Picture 4">
            <a:extLst>
              <a:ext uri="{FF2B5EF4-FFF2-40B4-BE49-F238E27FC236}">
                <a16:creationId xmlns:a16="http://schemas.microsoft.com/office/drawing/2014/main" id="{AE472C63-F748-DF8D-B761-A72A9E4F06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14" y="33567"/>
            <a:ext cx="2808708" cy="609900"/>
          </a:xfrm>
          <a:prstGeom prst="rect">
            <a:avLst/>
          </a:prstGeom>
          <a:noFill/>
          <a:ln>
            <a:noFill/>
          </a:ln>
        </p:spPr>
      </p:pic>
      <p:cxnSp>
        <p:nvCxnSpPr>
          <p:cNvPr id="11" name="Straight Arrow Connector 10">
            <a:extLst>
              <a:ext uri="{FF2B5EF4-FFF2-40B4-BE49-F238E27FC236}">
                <a16:creationId xmlns:a16="http://schemas.microsoft.com/office/drawing/2014/main" id="{98F19108-08D9-0F91-4295-40F47B1D91B8}"/>
              </a:ext>
            </a:extLst>
          </p:cNvPr>
          <p:cNvCxnSpPr/>
          <p:nvPr/>
        </p:nvCxnSpPr>
        <p:spPr>
          <a:xfrm>
            <a:off x="5724525" y="4153801"/>
            <a:ext cx="75247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8" name="Content Placeholder 7">
            <a:extLst>
              <a:ext uri="{FF2B5EF4-FFF2-40B4-BE49-F238E27FC236}">
                <a16:creationId xmlns:a16="http://schemas.microsoft.com/office/drawing/2014/main" id="{181DCE08-D503-E95B-4088-5AE41847D046}"/>
              </a:ext>
            </a:extLst>
          </p:cNvPr>
          <p:cNvPicPr>
            <a:picLocks noGrp="1" noChangeAspect="1"/>
          </p:cNvPicPr>
          <p:nvPr>
            <p:ph idx="1"/>
          </p:nvPr>
        </p:nvPicPr>
        <p:blipFill rotWithShape="1">
          <a:blip r:embed="rId5"/>
          <a:srcRect t="21510" b="4746"/>
          <a:stretch/>
        </p:blipFill>
        <p:spPr bwMode="auto">
          <a:xfrm>
            <a:off x="851023" y="1825625"/>
            <a:ext cx="10489954"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6616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A72-2DBA-568E-9535-B839EDBA1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Local Health</a:t>
            </a:r>
          </a:p>
        </p:txBody>
      </p:sp>
      <p:pic>
        <p:nvPicPr>
          <p:cNvPr id="4" name="Picture 3">
            <a:extLst>
              <a:ext uri="{FF2B5EF4-FFF2-40B4-BE49-F238E27FC236}">
                <a16:creationId xmlns:a16="http://schemas.microsoft.com/office/drawing/2014/main" id="{58732D4E-152B-EF1D-7DFC-6F4BA639101D}"/>
              </a:ext>
            </a:extLst>
          </p:cNvPr>
          <p:cNvPicPr>
            <a:picLocks noChangeAspect="1"/>
          </p:cNvPicPr>
          <p:nvPr/>
        </p:nvPicPr>
        <p:blipFill>
          <a:blip r:embed="rId3"/>
          <a:stretch>
            <a:fillRect/>
          </a:stretch>
        </p:blipFill>
        <p:spPr>
          <a:xfrm>
            <a:off x="10824956" y="6128"/>
            <a:ext cx="1314630" cy="637340"/>
          </a:xfrm>
          <a:prstGeom prst="rect">
            <a:avLst/>
          </a:prstGeom>
        </p:spPr>
      </p:pic>
      <p:pic>
        <p:nvPicPr>
          <p:cNvPr id="5" name="Picture 4">
            <a:extLst>
              <a:ext uri="{FF2B5EF4-FFF2-40B4-BE49-F238E27FC236}">
                <a16:creationId xmlns:a16="http://schemas.microsoft.com/office/drawing/2014/main" id="{AE472C63-F748-DF8D-B761-A72A9E4F06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14" y="33567"/>
            <a:ext cx="2808708" cy="609900"/>
          </a:xfrm>
          <a:prstGeom prst="rect">
            <a:avLst/>
          </a:prstGeom>
          <a:noFill/>
          <a:ln>
            <a:noFill/>
          </a:ln>
        </p:spPr>
      </p:pic>
      <p:cxnSp>
        <p:nvCxnSpPr>
          <p:cNvPr id="11" name="Straight Arrow Connector 10">
            <a:extLst>
              <a:ext uri="{FF2B5EF4-FFF2-40B4-BE49-F238E27FC236}">
                <a16:creationId xmlns:a16="http://schemas.microsoft.com/office/drawing/2014/main" id="{98F19108-08D9-0F91-4295-40F47B1D91B8}"/>
              </a:ext>
            </a:extLst>
          </p:cNvPr>
          <p:cNvCxnSpPr/>
          <p:nvPr/>
        </p:nvCxnSpPr>
        <p:spPr>
          <a:xfrm>
            <a:off x="5724525" y="4153801"/>
            <a:ext cx="75247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7" name="Content Placeholder 6">
            <a:extLst>
              <a:ext uri="{FF2B5EF4-FFF2-40B4-BE49-F238E27FC236}">
                <a16:creationId xmlns:a16="http://schemas.microsoft.com/office/drawing/2014/main" id="{4AFCA8B3-88D9-6600-8B7E-1510718F7EFB}"/>
              </a:ext>
            </a:extLst>
          </p:cNvPr>
          <p:cNvPicPr>
            <a:picLocks noGrp="1" noChangeAspect="1"/>
          </p:cNvPicPr>
          <p:nvPr>
            <p:ph idx="1"/>
          </p:nvPr>
        </p:nvPicPr>
        <p:blipFill rotWithShape="1">
          <a:blip r:embed="rId5"/>
          <a:srcRect t="16546" b="5219"/>
          <a:stretch/>
        </p:blipFill>
        <p:spPr bwMode="auto">
          <a:xfrm>
            <a:off x="1152105" y="1825625"/>
            <a:ext cx="9887789"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3815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A72-2DBA-568E-9535-B839EDBA1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Wider Impacts of COVID-19 on Health (WICH) Monitoring Tool</a:t>
            </a:r>
          </a:p>
        </p:txBody>
      </p:sp>
      <p:pic>
        <p:nvPicPr>
          <p:cNvPr id="4" name="Picture 3">
            <a:extLst>
              <a:ext uri="{FF2B5EF4-FFF2-40B4-BE49-F238E27FC236}">
                <a16:creationId xmlns:a16="http://schemas.microsoft.com/office/drawing/2014/main" id="{58732D4E-152B-EF1D-7DFC-6F4BA639101D}"/>
              </a:ext>
            </a:extLst>
          </p:cNvPr>
          <p:cNvPicPr>
            <a:picLocks noChangeAspect="1"/>
          </p:cNvPicPr>
          <p:nvPr/>
        </p:nvPicPr>
        <p:blipFill>
          <a:blip r:embed="rId3"/>
          <a:stretch>
            <a:fillRect/>
          </a:stretch>
        </p:blipFill>
        <p:spPr>
          <a:xfrm>
            <a:off x="10824956" y="6128"/>
            <a:ext cx="1314630" cy="637340"/>
          </a:xfrm>
          <a:prstGeom prst="rect">
            <a:avLst/>
          </a:prstGeom>
        </p:spPr>
      </p:pic>
      <p:pic>
        <p:nvPicPr>
          <p:cNvPr id="5" name="Picture 4">
            <a:extLst>
              <a:ext uri="{FF2B5EF4-FFF2-40B4-BE49-F238E27FC236}">
                <a16:creationId xmlns:a16="http://schemas.microsoft.com/office/drawing/2014/main" id="{AE472C63-F748-DF8D-B761-A72A9E4F06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14" y="33567"/>
            <a:ext cx="2808708" cy="609900"/>
          </a:xfrm>
          <a:prstGeom prst="rect">
            <a:avLst/>
          </a:prstGeom>
          <a:noFill/>
          <a:ln>
            <a:noFill/>
          </a:ln>
        </p:spPr>
      </p:pic>
      <p:cxnSp>
        <p:nvCxnSpPr>
          <p:cNvPr id="11" name="Straight Arrow Connector 10">
            <a:extLst>
              <a:ext uri="{FF2B5EF4-FFF2-40B4-BE49-F238E27FC236}">
                <a16:creationId xmlns:a16="http://schemas.microsoft.com/office/drawing/2014/main" id="{98F19108-08D9-0F91-4295-40F47B1D91B8}"/>
              </a:ext>
            </a:extLst>
          </p:cNvPr>
          <p:cNvCxnSpPr/>
          <p:nvPr/>
        </p:nvCxnSpPr>
        <p:spPr>
          <a:xfrm>
            <a:off x="5724525" y="4153801"/>
            <a:ext cx="75247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8" name="Content Placeholder 7">
            <a:extLst>
              <a:ext uri="{FF2B5EF4-FFF2-40B4-BE49-F238E27FC236}">
                <a16:creationId xmlns:a16="http://schemas.microsoft.com/office/drawing/2014/main" id="{8A4A06A4-46C9-6FBB-F61B-A3BE6A1C1E28}"/>
              </a:ext>
            </a:extLst>
          </p:cNvPr>
          <p:cNvPicPr>
            <a:picLocks noGrp="1" noChangeAspect="1"/>
          </p:cNvPicPr>
          <p:nvPr>
            <p:ph idx="1"/>
          </p:nvPr>
        </p:nvPicPr>
        <p:blipFill rotWithShape="1">
          <a:blip r:embed="rId5"/>
          <a:srcRect t="18673" b="8292"/>
          <a:stretch/>
        </p:blipFill>
        <p:spPr bwMode="auto">
          <a:xfrm>
            <a:off x="838200" y="1841275"/>
            <a:ext cx="10515600" cy="43200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0980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A72-2DBA-568E-9535-B839EDBA1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Wider Impacts of COVID-19 on Health (WICH) Monitoring Tool</a:t>
            </a:r>
          </a:p>
        </p:txBody>
      </p:sp>
      <p:pic>
        <p:nvPicPr>
          <p:cNvPr id="4" name="Picture 3">
            <a:extLst>
              <a:ext uri="{FF2B5EF4-FFF2-40B4-BE49-F238E27FC236}">
                <a16:creationId xmlns:a16="http://schemas.microsoft.com/office/drawing/2014/main" id="{58732D4E-152B-EF1D-7DFC-6F4BA639101D}"/>
              </a:ext>
            </a:extLst>
          </p:cNvPr>
          <p:cNvPicPr>
            <a:picLocks noChangeAspect="1"/>
          </p:cNvPicPr>
          <p:nvPr/>
        </p:nvPicPr>
        <p:blipFill>
          <a:blip r:embed="rId3"/>
          <a:stretch>
            <a:fillRect/>
          </a:stretch>
        </p:blipFill>
        <p:spPr>
          <a:xfrm>
            <a:off x="10824956" y="6128"/>
            <a:ext cx="1314630" cy="637340"/>
          </a:xfrm>
          <a:prstGeom prst="rect">
            <a:avLst/>
          </a:prstGeom>
        </p:spPr>
      </p:pic>
      <p:pic>
        <p:nvPicPr>
          <p:cNvPr id="5" name="Picture 4">
            <a:extLst>
              <a:ext uri="{FF2B5EF4-FFF2-40B4-BE49-F238E27FC236}">
                <a16:creationId xmlns:a16="http://schemas.microsoft.com/office/drawing/2014/main" id="{AE472C63-F748-DF8D-B761-A72A9E4F06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14" y="33567"/>
            <a:ext cx="2808708" cy="609900"/>
          </a:xfrm>
          <a:prstGeom prst="rect">
            <a:avLst/>
          </a:prstGeom>
          <a:noFill/>
          <a:ln>
            <a:noFill/>
          </a:ln>
        </p:spPr>
      </p:pic>
      <p:pic>
        <p:nvPicPr>
          <p:cNvPr id="8" name="Content Placeholder 7">
            <a:extLst>
              <a:ext uri="{FF2B5EF4-FFF2-40B4-BE49-F238E27FC236}">
                <a16:creationId xmlns:a16="http://schemas.microsoft.com/office/drawing/2014/main" id="{8A4A06A4-46C9-6FBB-F61B-A3BE6A1C1E28}"/>
              </a:ext>
            </a:extLst>
          </p:cNvPr>
          <p:cNvPicPr>
            <a:picLocks noGrp="1" noChangeAspect="1"/>
          </p:cNvPicPr>
          <p:nvPr>
            <p:ph idx="1"/>
          </p:nvPr>
        </p:nvPicPr>
        <p:blipFill rotWithShape="1">
          <a:blip r:embed="rId5"/>
          <a:srcRect t="18673" b="8292"/>
          <a:stretch/>
        </p:blipFill>
        <p:spPr bwMode="auto">
          <a:xfrm>
            <a:off x="31949" y="2571750"/>
            <a:ext cx="5912235" cy="2428875"/>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B2DDC97B-33C9-1E22-A1F0-B2C4B7590138}"/>
              </a:ext>
            </a:extLst>
          </p:cNvPr>
          <p:cNvPicPr>
            <a:picLocks noChangeAspect="1"/>
          </p:cNvPicPr>
          <p:nvPr/>
        </p:nvPicPr>
        <p:blipFill rotWithShape="1">
          <a:blip r:embed="rId6"/>
          <a:srcRect t="13709" b="4747"/>
          <a:stretch/>
        </p:blipFill>
        <p:spPr bwMode="auto">
          <a:xfrm>
            <a:off x="6035947" y="2571750"/>
            <a:ext cx="5731510" cy="2628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066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A72-2DBA-568E-9535-B839EDBA1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Wider Impacts of COVID-19 on Health (WICH) Monitoring Tool</a:t>
            </a:r>
            <a:endParaRPr lang="en-US" sz="3200" kern="1200" dirty="0">
              <a:solidFill>
                <a:schemeClr val="bg1"/>
              </a:solidFill>
              <a:latin typeface="+mj-lt"/>
              <a:ea typeface="+mj-ea"/>
              <a:cs typeface="+mj-cs"/>
            </a:endParaRPr>
          </a:p>
        </p:txBody>
      </p:sp>
      <p:pic>
        <p:nvPicPr>
          <p:cNvPr id="4" name="Picture 3">
            <a:extLst>
              <a:ext uri="{FF2B5EF4-FFF2-40B4-BE49-F238E27FC236}">
                <a16:creationId xmlns:a16="http://schemas.microsoft.com/office/drawing/2014/main" id="{58732D4E-152B-EF1D-7DFC-6F4BA639101D}"/>
              </a:ext>
            </a:extLst>
          </p:cNvPr>
          <p:cNvPicPr>
            <a:picLocks noChangeAspect="1"/>
          </p:cNvPicPr>
          <p:nvPr/>
        </p:nvPicPr>
        <p:blipFill>
          <a:blip r:embed="rId3"/>
          <a:stretch>
            <a:fillRect/>
          </a:stretch>
        </p:blipFill>
        <p:spPr>
          <a:xfrm>
            <a:off x="10824956" y="6128"/>
            <a:ext cx="1314630" cy="637340"/>
          </a:xfrm>
          <a:prstGeom prst="rect">
            <a:avLst/>
          </a:prstGeom>
        </p:spPr>
      </p:pic>
      <p:pic>
        <p:nvPicPr>
          <p:cNvPr id="5" name="Picture 4">
            <a:extLst>
              <a:ext uri="{FF2B5EF4-FFF2-40B4-BE49-F238E27FC236}">
                <a16:creationId xmlns:a16="http://schemas.microsoft.com/office/drawing/2014/main" id="{AE472C63-F748-DF8D-B761-A72A9E4F06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14" y="33567"/>
            <a:ext cx="2808708" cy="609900"/>
          </a:xfrm>
          <a:prstGeom prst="rect">
            <a:avLst/>
          </a:prstGeom>
          <a:noFill/>
          <a:ln>
            <a:noFill/>
          </a:ln>
        </p:spPr>
      </p:pic>
      <p:pic>
        <p:nvPicPr>
          <p:cNvPr id="10" name="Content Placeholder 9">
            <a:extLst>
              <a:ext uri="{FF2B5EF4-FFF2-40B4-BE49-F238E27FC236}">
                <a16:creationId xmlns:a16="http://schemas.microsoft.com/office/drawing/2014/main" id="{25381197-66C3-D1D7-26C1-6BE1F8AAD6D2}"/>
              </a:ext>
            </a:extLst>
          </p:cNvPr>
          <p:cNvPicPr>
            <a:picLocks noGrp="1" noChangeAspect="1"/>
          </p:cNvPicPr>
          <p:nvPr>
            <p:ph idx="1"/>
          </p:nvPr>
        </p:nvPicPr>
        <p:blipFill>
          <a:blip r:embed="rId5"/>
          <a:stretch>
            <a:fillRect/>
          </a:stretch>
        </p:blipFill>
        <p:spPr>
          <a:xfrm>
            <a:off x="2084310" y="1825625"/>
            <a:ext cx="8023380" cy="4351338"/>
          </a:xfrm>
        </p:spPr>
      </p:pic>
    </p:spTree>
    <p:extLst>
      <p:ext uri="{BB962C8B-B14F-4D97-AF65-F5344CB8AC3E}">
        <p14:creationId xmlns:p14="http://schemas.microsoft.com/office/powerpoint/2010/main" val="756840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1EE4DF-4255-3756-53DA-7E68CBB36ADA}"/>
              </a:ext>
            </a:extLst>
          </p:cNvPr>
          <p:cNvSpPr>
            <a:spLocks noGrp="1"/>
          </p:cNvSpPr>
          <p:nvPr>
            <p:ph type="body" idx="1"/>
          </p:nvPr>
        </p:nvSpPr>
        <p:spPr>
          <a:xfrm>
            <a:off x="1093108" y="2678906"/>
            <a:ext cx="10515600" cy="1500187"/>
          </a:xfrm>
        </p:spPr>
        <p:txBody>
          <a:bodyPr>
            <a:normAutofit/>
          </a:bodyPr>
          <a:lstStyle/>
          <a:p>
            <a:r>
              <a:rPr lang="en-GB" sz="2800" dirty="0">
                <a:solidFill>
                  <a:schemeClr val="bg2">
                    <a:lumMod val="25000"/>
                  </a:schemeClr>
                </a:solidFill>
              </a:rPr>
              <a:t>If you would like more information on the different Fingertips functions please e-mail me on </a:t>
            </a:r>
            <a:r>
              <a:rPr lang="en-GB" sz="2800" b="1" dirty="0">
                <a:solidFill>
                  <a:srgbClr val="FF0000"/>
                </a:solidFill>
              </a:rPr>
              <a:t>heather.baker@york.gov.uk</a:t>
            </a:r>
          </a:p>
        </p:txBody>
      </p:sp>
      <p:pic>
        <p:nvPicPr>
          <p:cNvPr id="4" name="Picture 3">
            <a:extLst>
              <a:ext uri="{FF2B5EF4-FFF2-40B4-BE49-F238E27FC236}">
                <a16:creationId xmlns:a16="http://schemas.microsoft.com/office/drawing/2014/main" id="{10AAE85B-43E5-62A7-2C29-BC02BFE3EC60}"/>
              </a:ext>
            </a:extLst>
          </p:cNvPr>
          <p:cNvPicPr>
            <a:picLocks noChangeAspect="1"/>
          </p:cNvPicPr>
          <p:nvPr/>
        </p:nvPicPr>
        <p:blipFill>
          <a:blip r:embed="rId2"/>
          <a:stretch>
            <a:fillRect/>
          </a:stretch>
        </p:blipFill>
        <p:spPr>
          <a:xfrm>
            <a:off x="10824956" y="6128"/>
            <a:ext cx="1314630" cy="637340"/>
          </a:xfrm>
          <a:prstGeom prst="rect">
            <a:avLst/>
          </a:prstGeom>
        </p:spPr>
      </p:pic>
      <p:pic>
        <p:nvPicPr>
          <p:cNvPr id="5" name="Picture 4">
            <a:extLst>
              <a:ext uri="{FF2B5EF4-FFF2-40B4-BE49-F238E27FC236}">
                <a16:creationId xmlns:a16="http://schemas.microsoft.com/office/drawing/2014/main" id="{3C4A71B2-29DF-12C2-F1E2-72AAAC9EAC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14" y="33567"/>
            <a:ext cx="2808708" cy="609900"/>
          </a:xfrm>
          <a:prstGeom prst="rect">
            <a:avLst/>
          </a:prstGeom>
          <a:noFill/>
          <a:ln>
            <a:noFill/>
          </a:ln>
        </p:spPr>
      </p:pic>
    </p:spTree>
    <p:extLst>
      <p:ext uri="{BB962C8B-B14F-4D97-AF65-F5344CB8AC3E}">
        <p14:creationId xmlns:p14="http://schemas.microsoft.com/office/powerpoint/2010/main" val="1723654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7003A5-2205-2B70-41EF-7F9B0FEBDF36}"/>
              </a:ext>
            </a:extLst>
          </p:cNvPr>
          <p:cNvSpPr>
            <a:spLocks noGrp="1"/>
          </p:cNvSpPr>
          <p:nvPr>
            <p:ph type="body" idx="1"/>
          </p:nvPr>
        </p:nvSpPr>
        <p:spPr>
          <a:xfrm>
            <a:off x="555625" y="1809750"/>
            <a:ext cx="10515600" cy="3514725"/>
          </a:xfrm>
        </p:spPr>
        <p:txBody>
          <a:bodyPr>
            <a:normAutofit/>
          </a:bodyPr>
          <a:lstStyle/>
          <a:p>
            <a:pPr algn="ctr"/>
            <a:r>
              <a:rPr lang="en-GB" sz="4000" b="1" dirty="0">
                <a:solidFill>
                  <a:schemeClr val="tx1"/>
                </a:solidFill>
              </a:rPr>
              <a:t>Thank you for listening.</a:t>
            </a:r>
          </a:p>
          <a:p>
            <a:pPr algn="ctr"/>
            <a:endParaRPr lang="en-GB" sz="4000" b="1" dirty="0">
              <a:solidFill>
                <a:schemeClr val="tx1"/>
              </a:solidFill>
            </a:endParaRPr>
          </a:p>
          <a:p>
            <a:pPr algn="ctr"/>
            <a:r>
              <a:rPr lang="en-GB" sz="4000" b="1" dirty="0">
                <a:solidFill>
                  <a:schemeClr val="tx1"/>
                </a:solidFill>
              </a:rPr>
              <a:t>Do you have any questions?</a:t>
            </a:r>
          </a:p>
        </p:txBody>
      </p:sp>
    </p:spTree>
    <p:extLst>
      <p:ext uri="{BB962C8B-B14F-4D97-AF65-F5344CB8AC3E}">
        <p14:creationId xmlns:p14="http://schemas.microsoft.com/office/powerpoint/2010/main" val="69503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47AFBD9E-135E-43CE-8390-8F29B36E42DB}"/>
              </a:ext>
            </a:extLst>
          </p:cNvPr>
          <p:cNvSpPr txBox="1"/>
          <p:nvPr/>
        </p:nvSpPr>
        <p:spPr>
          <a:xfrm>
            <a:off x="1419224" y="1270000"/>
            <a:ext cx="2685415" cy="4761230"/>
          </a:xfrm>
          <a:prstGeom prst="rect">
            <a:avLst/>
          </a:prstGeom>
          <a:solidFill>
            <a:schemeClr val="accent6">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Enabling </a:t>
            </a:r>
            <a:endParaRPr lang="en-GB" sz="1400" dirty="0">
              <a:effectLst/>
              <a:ea typeface="Calibri" panose="020F0502020204030204" pitchFamily="34" charset="0"/>
              <a:cs typeface="Times New Roman" panose="02020603050405020304" pitchFamily="18" charset="0"/>
            </a:endParaRPr>
          </a:p>
          <a:p>
            <a:pPr algn="ctr">
              <a:lnSpc>
                <a:spcPct val="107000"/>
              </a:lnSpc>
              <a:spcAft>
                <a:spcPts val="800"/>
              </a:spcAft>
            </a:pPr>
            <a:br>
              <a:rPr lang="en-GB" sz="1400" dirty="0">
                <a:effectLst/>
                <a:ea typeface="Calibri" panose="020F0502020204030204" pitchFamily="34" charset="0"/>
                <a:cs typeface="Times New Roman" panose="02020603050405020304" pitchFamily="18" charset="0"/>
              </a:rPr>
            </a:br>
            <a:r>
              <a:rPr lang="en-GB" sz="1400" dirty="0">
                <a:ea typeface="Calibri" panose="020F0502020204030204" pitchFamily="34" charset="0"/>
                <a:cs typeface="Times New Roman" panose="02020603050405020304" pitchFamily="18" charset="0"/>
              </a:rPr>
              <a:t>Lunch and Learns</a:t>
            </a:r>
            <a:endParaRPr lang="en-GB" sz="1400" dirty="0">
              <a:effectLst/>
              <a:ea typeface="Times New Roman" panose="02020603050405020304" pitchFamily="18" charset="0"/>
            </a:endParaRPr>
          </a:p>
          <a:p>
            <a:pPr algn="ctr">
              <a:lnSpc>
                <a:spcPct val="107000"/>
              </a:lnSpc>
              <a:spcAft>
                <a:spcPts val="800"/>
              </a:spcAft>
            </a:pPr>
            <a:r>
              <a:rPr lang="en-GB" sz="1400" dirty="0">
                <a:effectLst/>
                <a:ea typeface="Calibri" panose="020F0502020204030204" pitchFamily="34" charset="0"/>
                <a:cs typeface="Times New Roman" panose="02020603050405020304" pitchFamily="18" charset="0"/>
              </a:rPr>
              <a:t>Developing infrastructure (e.g. IG)</a:t>
            </a:r>
          </a:p>
          <a:p>
            <a:pPr algn="ctr">
              <a:lnSpc>
                <a:spcPct val="107000"/>
              </a:lnSpc>
              <a:spcAft>
                <a:spcPts val="800"/>
              </a:spcAft>
            </a:pPr>
            <a:r>
              <a:rPr lang="en-GB" sz="1400" dirty="0">
                <a:effectLst/>
                <a:ea typeface="Calibri" panose="020F0502020204030204" pitchFamily="34" charset="0"/>
                <a:cs typeface="Times New Roman" panose="02020603050405020304" pitchFamily="18" charset="0"/>
              </a:rPr>
              <a:t>Metadata project</a:t>
            </a:r>
          </a:p>
          <a:p>
            <a:pPr algn="ctr">
              <a:lnSpc>
                <a:spcPct val="107000"/>
              </a:lnSpc>
              <a:spcAft>
                <a:spcPts val="800"/>
              </a:spcAft>
            </a:pPr>
            <a:r>
              <a:rPr lang="en-GB" sz="1400" dirty="0">
                <a:effectLst/>
                <a:ea typeface="Calibri" panose="020F0502020204030204" pitchFamily="34" charset="0"/>
                <a:cs typeface="Times New Roman" panose="02020603050405020304" pitchFamily="18" charset="0"/>
              </a:rPr>
              <a:t>PCN </a:t>
            </a:r>
            <a:r>
              <a:rPr lang="en-GB" sz="1400" dirty="0">
                <a:ea typeface="Calibri" panose="020F0502020204030204" pitchFamily="34" charset="0"/>
                <a:cs typeface="Times New Roman" panose="02020603050405020304" pitchFamily="18" charset="0"/>
              </a:rPr>
              <a:t>capacity building</a:t>
            </a:r>
          </a:p>
          <a:p>
            <a:pPr algn="ctr">
              <a:lnSpc>
                <a:spcPct val="107000"/>
              </a:lnSpc>
              <a:spcAft>
                <a:spcPts val="800"/>
              </a:spcAft>
            </a:pPr>
            <a:r>
              <a:rPr lang="en-GB" sz="1400" dirty="0">
                <a:ea typeface="Times New Roman" panose="02020603050405020304" pitchFamily="18" charset="0"/>
                <a:cs typeface="Times New Roman" panose="02020603050405020304" pitchFamily="18" charset="0"/>
              </a:rPr>
              <a:t>Data tool e.g. RAIDR</a:t>
            </a:r>
          </a:p>
          <a:p>
            <a:pPr algn="ctr">
              <a:lnSpc>
                <a:spcPct val="107000"/>
              </a:lnSpc>
              <a:spcAft>
                <a:spcPts val="800"/>
              </a:spcAft>
            </a:pPr>
            <a:r>
              <a:rPr lang="en-GB" sz="1400" dirty="0">
                <a:effectLst/>
                <a:ea typeface="Times New Roman" panose="02020603050405020304" pitchFamily="18" charset="0"/>
                <a:cs typeface="Times New Roman" panose="02020603050405020304" pitchFamily="18" charset="0"/>
              </a:rPr>
              <a:t>Good practice from elsewhere (link into ICB)</a:t>
            </a:r>
          </a:p>
          <a:p>
            <a:pPr algn="ctr">
              <a:lnSpc>
                <a:spcPct val="107000"/>
              </a:lnSpc>
              <a:spcAft>
                <a:spcPts val="800"/>
              </a:spcAft>
            </a:pPr>
            <a:r>
              <a:rPr lang="en-GB" sz="1400" dirty="0">
                <a:ea typeface="Times New Roman" panose="02020603050405020304" pitchFamily="18" charset="0"/>
                <a:cs typeface="Times New Roman" panose="02020603050405020304" pitchFamily="18" charset="0"/>
              </a:rPr>
              <a:t>LD identification</a:t>
            </a:r>
            <a:endParaRPr lang="en-GB" sz="1400" dirty="0">
              <a:effectLst/>
              <a:ea typeface="Times New Roman" panose="02020603050405020304" pitchFamily="18" charset="0"/>
            </a:endParaRP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 Box 3">
            <a:extLst>
              <a:ext uri="{FF2B5EF4-FFF2-40B4-BE49-F238E27FC236}">
                <a16:creationId xmlns:a16="http://schemas.microsoft.com/office/drawing/2014/main" id="{1D1FA26E-219A-461E-9229-EF0CFF4E0108}"/>
              </a:ext>
            </a:extLst>
          </p:cNvPr>
          <p:cNvSpPr txBox="1"/>
          <p:nvPr/>
        </p:nvSpPr>
        <p:spPr>
          <a:xfrm>
            <a:off x="8087361" y="1270000"/>
            <a:ext cx="2685414" cy="4761230"/>
          </a:xfrm>
          <a:prstGeom prst="rect">
            <a:avLst/>
          </a:prstGeom>
          <a:solidFill>
            <a:schemeClr val="accent6">
              <a:lumMod val="60000"/>
              <a:lumOff val="4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n-GB" sz="4000" b="1" dirty="0">
                <a:effectLst/>
                <a:latin typeface="Calibri" panose="020F0502020204030204" pitchFamily="34" charset="0"/>
                <a:ea typeface="Calibri" panose="020F0502020204030204" pitchFamily="34" charset="0"/>
                <a:cs typeface="Times New Roman" panose="02020603050405020304" pitchFamily="18" charset="0"/>
              </a:rPr>
              <a:t>Doing </a:t>
            </a:r>
          </a:p>
          <a:p>
            <a:pPr algn="ctr">
              <a:lnSpc>
                <a:spcPct val="106000"/>
              </a:lnSpc>
              <a:spcAft>
                <a:spcPts val="8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n-GB" sz="1400" dirty="0">
                <a:effectLst/>
                <a:ea typeface="Calibri" panose="020F0502020204030204" pitchFamily="34" charset="0"/>
                <a:cs typeface="Times New Roman" panose="02020603050405020304" pitchFamily="18" charset="0"/>
              </a:rPr>
              <a:t>Early Intervention in Diabetes project</a:t>
            </a:r>
            <a:endParaRPr lang="en-GB" sz="1400" dirty="0">
              <a:ea typeface="Times New Roman" panose="02020603050405020304" pitchFamily="18" charset="0"/>
              <a:cs typeface="Times New Roman" panose="02020603050405020304" pitchFamily="18" charset="0"/>
            </a:endParaRPr>
          </a:p>
          <a:p>
            <a:pPr algn="ctr">
              <a:lnSpc>
                <a:spcPct val="106000"/>
              </a:lnSpc>
              <a:spcAft>
                <a:spcPts val="800"/>
              </a:spcAft>
            </a:pPr>
            <a:r>
              <a:rPr lang="en-GB" sz="1400" dirty="0">
                <a:effectLst/>
                <a:ea typeface="Times New Roman" panose="02020603050405020304" pitchFamily="18" charset="0"/>
                <a:cs typeface="Times New Roman" panose="02020603050405020304" pitchFamily="18" charset="0"/>
              </a:rPr>
              <a:t>Waiting Well project</a:t>
            </a:r>
            <a:endParaRPr lang="en-GB" sz="1400" dirty="0">
              <a:ea typeface="Times New Roman" panose="02020603050405020304" pitchFamily="18" charset="0"/>
              <a:cs typeface="Times New Roman" panose="02020603050405020304" pitchFamily="18" charset="0"/>
            </a:endParaRPr>
          </a:p>
          <a:p>
            <a:pPr algn="ctr">
              <a:lnSpc>
                <a:spcPct val="106000"/>
              </a:lnSpc>
              <a:spcAft>
                <a:spcPts val="800"/>
              </a:spcAft>
            </a:pPr>
            <a:r>
              <a:rPr lang="en-GB" sz="1400" dirty="0">
                <a:effectLst/>
                <a:ea typeface="Times New Roman" panose="02020603050405020304" pitchFamily="18" charset="0"/>
                <a:cs typeface="Times New Roman" panose="02020603050405020304" pitchFamily="18" charset="0"/>
              </a:rPr>
              <a:t>Improving Dementia Diagnosis rates (Brain health café) </a:t>
            </a:r>
          </a:p>
          <a:p>
            <a:pPr algn="ctr">
              <a:lnSpc>
                <a:spcPct val="106000"/>
              </a:lnSpc>
              <a:spcAft>
                <a:spcPts val="800"/>
              </a:spcAft>
            </a:pPr>
            <a:r>
              <a:rPr lang="en-GB" sz="1400" dirty="0">
                <a:ea typeface="Times New Roman" panose="02020603050405020304" pitchFamily="18" charset="0"/>
                <a:cs typeface="Times New Roman" panose="02020603050405020304" pitchFamily="18" charset="0"/>
              </a:rPr>
              <a:t>Proactive Social Prescribing</a:t>
            </a:r>
          </a:p>
          <a:p>
            <a:pPr algn="ctr">
              <a:lnSpc>
                <a:spcPct val="106000"/>
              </a:lnSpc>
              <a:spcAft>
                <a:spcPts val="800"/>
              </a:spcAft>
            </a:pPr>
            <a:r>
              <a:rPr lang="en-GB" sz="1400" dirty="0">
                <a:ea typeface="Times New Roman" panose="02020603050405020304" pitchFamily="18" charset="0"/>
                <a:cs typeface="Times New Roman" panose="02020603050405020304" pitchFamily="18" charset="0"/>
              </a:rPr>
              <a:t>PHM approach to bereavement in York </a:t>
            </a:r>
            <a:endParaRPr lang="en-GB" sz="1400" dirty="0">
              <a:effectLst/>
              <a:ea typeface="Times New Roman" panose="02020603050405020304" pitchFamily="18" charset="0"/>
            </a:endParaRPr>
          </a:p>
          <a:p>
            <a:pPr algn="ctr">
              <a:lnSpc>
                <a:spcPct val="106000"/>
              </a:lnSpc>
              <a:spcAft>
                <a:spcPts val="800"/>
              </a:spcAft>
            </a:pPr>
            <a:endParaRPr lang="en-GB" sz="1200" dirty="0">
              <a:effectLst/>
              <a:latin typeface="Times New Roman" panose="02020603050405020304" pitchFamily="18" charset="0"/>
              <a:ea typeface="Times New Roman" panose="02020603050405020304" pitchFamily="18" charset="0"/>
            </a:endParaRPr>
          </a:p>
        </p:txBody>
      </p:sp>
      <p:sp>
        <p:nvSpPr>
          <p:cNvPr id="6" name="Text Box 3">
            <a:extLst>
              <a:ext uri="{FF2B5EF4-FFF2-40B4-BE49-F238E27FC236}">
                <a16:creationId xmlns:a16="http://schemas.microsoft.com/office/drawing/2014/main" id="{5A0D58FF-AD4B-4253-9476-13B41E662F43}"/>
              </a:ext>
            </a:extLst>
          </p:cNvPr>
          <p:cNvSpPr txBox="1"/>
          <p:nvPr/>
        </p:nvSpPr>
        <p:spPr>
          <a:xfrm>
            <a:off x="4753293" y="1270000"/>
            <a:ext cx="2685414" cy="4761230"/>
          </a:xfrm>
          <a:prstGeom prst="rect">
            <a:avLst/>
          </a:prstGeom>
          <a:solidFill>
            <a:srgbClr val="92D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endParaRPr lang="en-GB" sz="11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Analysing</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n-GB" sz="1400" dirty="0">
                <a:ea typeface="Calibri" panose="020F0502020204030204" pitchFamily="34" charset="0"/>
                <a:cs typeface="Times New Roman" panose="02020603050405020304" pitchFamily="18" charset="0"/>
              </a:rPr>
              <a:t>JSNA core process </a:t>
            </a:r>
          </a:p>
          <a:p>
            <a:pPr algn="ctr">
              <a:lnSpc>
                <a:spcPct val="106000"/>
              </a:lnSpc>
              <a:spcAft>
                <a:spcPts val="800"/>
              </a:spcAft>
            </a:pPr>
            <a:r>
              <a:rPr lang="en-GB" sz="1400" dirty="0">
                <a:effectLst/>
                <a:ea typeface="Calibri" panose="020F0502020204030204" pitchFamily="34" charset="0"/>
                <a:cs typeface="Times New Roman" panose="02020603050405020304" pitchFamily="18" charset="0"/>
              </a:rPr>
              <a:t>Health Needs Assessments</a:t>
            </a:r>
            <a:endParaRPr lang="en-GB" sz="1400" dirty="0">
              <a:effectLst/>
              <a:ea typeface="Times New Roman" panose="02020603050405020304" pitchFamily="18" charset="0"/>
            </a:endParaRPr>
          </a:p>
          <a:p>
            <a:pPr algn="ctr">
              <a:lnSpc>
                <a:spcPct val="106000"/>
              </a:lnSpc>
              <a:spcAft>
                <a:spcPts val="800"/>
              </a:spcAft>
            </a:pPr>
            <a:r>
              <a:rPr lang="en-GB" sz="1400" dirty="0">
                <a:effectLst/>
                <a:ea typeface="Times New Roman" panose="02020603050405020304" pitchFamily="18" charset="0"/>
                <a:cs typeface="Times New Roman" panose="02020603050405020304" pitchFamily="18" charset="0"/>
              </a:rPr>
              <a:t>Census 202</a:t>
            </a:r>
            <a:r>
              <a:rPr lang="en-GB" sz="1400" dirty="0">
                <a:ea typeface="Times New Roman" panose="02020603050405020304" pitchFamily="18" charset="0"/>
                <a:cs typeface="Times New Roman" panose="02020603050405020304" pitchFamily="18" charset="0"/>
              </a:rPr>
              <a:t>1 data</a:t>
            </a:r>
          </a:p>
          <a:p>
            <a:pPr algn="ctr">
              <a:lnSpc>
                <a:spcPct val="106000"/>
              </a:lnSpc>
              <a:spcAft>
                <a:spcPts val="800"/>
              </a:spcAft>
            </a:pPr>
            <a:r>
              <a:rPr lang="en-GB" sz="1400" dirty="0">
                <a:ea typeface="Times New Roman" panose="02020603050405020304" pitchFamily="18" charset="0"/>
                <a:cs typeface="Times New Roman" panose="02020603050405020304" pitchFamily="18" charset="0"/>
              </a:rPr>
              <a:t>PCN / Ward profiles</a:t>
            </a:r>
          </a:p>
          <a:p>
            <a:pPr algn="ctr">
              <a:lnSpc>
                <a:spcPct val="106000"/>
              </a:lnSpc>
              <a:spcAft>
                <a:spcPts val="800"/>
              </a:spcAft>
            </a:pPr>
            <a:r>
              <a:rPr lang="en-GB" sz="1400" dirty="0">
                <a:ea typeface="Times New Roman" panose="02020603050405020304" pitchFamily="18" charset="0"/>
                <a:cs typeface="Times New Roman" panose="02020603050405020304" pitchFamily="18" charset="0"/>
              </a:rPr>
              <a:t>Inequality Visualisation</a:t>
            </a:r>
          </a:p>
          <a:p>
            <a:pPr algn="ctr">
              <a:lnSpc>
                <a:spcPct val="106000"/>
              </a:lnSpc>
              <a:spcAft>
                <a:spcPts val="800"/>
              </a:spcAft>
            </a:pPr>
            <a:r>
              <a:rPr lang="en-GB" sz="1400" dirty="0">
                <a:ea typeface="Times New Roman" panose="02020603050405020304" pitchFamily="18" charset="0"/>
                <a:cs typeface="Times New Roman" panose="02020603050405020304" pitchFamily="18" charset="0"/>
              </a:rPr>
              <a:t>A+E attendance small-area analysis</a:t>
            </a:r>
          </a:p>
          <a:p>
            <a:pPr algn="ctr">
              <a:lnSpc>
                <a:spcPct val="106000"/>
              </a:lnSpc>
              <a:spcAft>
                <a:spcPts val="800"/>
              </a:spcAft>
            </a:pPr>
            <a:r>
              <a:rPr lang="en-US" sz="1400" kern="1200" dirty="0">
                <a:solidFill>
                  <a:schemeClr val="tx1"/>
                </a:solidFill>
                <a:ea typeface="+mj-ea"/>
                <a:cs typeface="+mj-cs"/>
              </a:rPr>
              <a:t>Understanding and reducing the Health impacts of the Cost-of-Living Crisis in York</a:t>
            </a:r>
          </a:p>
          <a:p>
            <a:pPr algn="ctr">
              <a:spcAft>
                <a:spcPts val="600"/>
              </a:spcAft>
            </a:pPr>
            <a:r>
              <a:rPr lang="en-US" sz="1400" dirty="0">
                <a:ea typeface="+mj-ea"/>
                <a:cs typeface="+mj-cs"/>
              </a:rPr>
              <a:t>ICB CYP asthma pack </a:t>
            </a:r>
            <a:br>
              <a:rPr lang="en-US" sz="1800" kern="1200" dirty="0">
                <a:solidFill>
                  <a:schemeClr val="tx1"/>
                </a:solidFill>
                <a:latin typeface="+mj-lt"/>
                <a:ea typeface="+mj-ea"/>
                <a:cs typeface="+mj-cs"/>
              </a:rPr>
            </a:b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6000"/>
              </a:lnSpc>
              <a:spcAft>
                <a:spcPts val="80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6000"/>
              </a:lnSpc>
              <a:spcAft>
                <a:spcPts val="800"/>
              </a:spcAft>
            </a:pPr>
            <a:endParaRPr lang="en-GB" sz="1800" dirty="0">
              <a:effectLst/>
              <a:latin typeface="Times New Roman" panose="02020603050405020304" pitchFamily="18" charset="0"/>
              <a:ea typeface="Times New Roman" panose="02020603050405020304" pitchFamily="18" charset="0"/>
            </a:endParaRPr>
          </a:p>
          <a:p>
            <a:pPr algn="ctr">
              <a:lnSpc>
                <a:spcPct val="106000"/>
              </a:lnSpc>
              <a:spcAft>
                <a:spcPts val="800"/>
              </a:spcAft>
            </a:pP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br>
              <a:rPr lang="en-GB" sz="1100" dirty="0">
                <a:effectLst/>
                <a:latin typeface="Calibri" panose="020F0502020204030204" pitchFamily="34" charset="0"/>
                <a:ea typeface="Calibri" panose="020F0502020204030204" pitchFamily="34" charset="0"/>
                <a:cs typeface="Times New Roman" panose="02020603050405020304" pitchFamily="18" charset="0"/>
              </a:rPr>
            </a:br>
            <a:endParaRPr lang="en-GB" sz="1200" dirty="0">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D8FF0EFF-5F49-4FF5-9634-94F772A2D740}"/>
              </a:ext>
            </a:extLst>
          </p:cNvPr>
          <p:cNvPicPr>
            <a:picLocks noChangeAspect="1"/>
          </p:cNvPicPr>
          <p:nvPr/>
        </p:nvPicPr>
        <p:blipFill rotWithShape="1">
          <a:blip r:embed="rId2">
            <a:duotone>
              <a:schemeClr val="accent6">
                <a:shade val="45000"/>
                <a:satMod val="135000"/>
              </a:schemeClr>
              <a:prstClr val="white"/>
            </a:duotone>
          </a:blip>
          <a:srcRect l="4838" t="10584" r="22229" b="28224"/>
          <a:stretch/>
        </p:blipFill>
        <p:spPr>
          <a:xfrm>
            <a:off x="10334625" y="114595"/>
            <a:ext cx="1857375" cy="510021"/>
          </a:xfrm>
          <a:prstGeom prst="rect">
            <a:avLst/>
          </a:prstGeom>
        </p:spPr>
      </p:pic>
    </p:spTree>
    <p:extLst>
      <p:ext uri="{BB962C8B-B14F-4D97-AF65-F5344CB8AC3E}">
        <p14:creationId xmlns:p14="http://schemas.microsoft.com/office/powerpoint/2010/main" val="424605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2054-71C6-4A7F-A61D-9E2FC0763BE4}"/>
              </a:ext>
            </a:extLst>
          </p:cNvPr>
          <p:cNvSpPr>
            <a:spLocks noGrp="1"/>
          </p:cNvSpPr>
          <p:nvPr>
            <p:ph type="title"/>
          </p:nvPr>
        </p:nvSpPr>
        <p:spPr>
          <a:xfrm>
            <a:off x="219138" y="-38166"/>
            <a:ext cx="10515600" cy="1325563"/>
          </a:xfrm>
        </p:spPr>
        <p:txBody>
          <a:bodyPr/>
          <a:lstStyle/>
          <a:p>
            <a:r>
              <a:rPr lang="en-GB" dirty="0">
                <a:solidFill>
                  <a:schemeClr val="accent6">
                    <a:lumMod val="75000"/>
                  </a:schemeClr>
                </a:solidFill>
                <a:latin typeface="+mn-lt"/>
              </a:rPr>
              <a:t>Exploring health inequalities in York </a:t>
            </a:r>
          </a:p>
        </p:txBody>
      </p:sp>
      <p:pic>
        <p:nvPicPr>
          <p:cNvPr id="5" name="Picture 4">
            <a:extLst>
              <a:ext uri="{FF2B5EF4-FFF2-40B4-BE49-F238E27FC236}">
                <a16:creationId xmlns:a16="http://schemas.microsoft.com/office/drawing/2014/main" id="{EA28EC9A-1974-4EFD-94E4-8DB28C2D2B5C}"/>
              </a:ext>
            </a:extLst>
          </p:cNvPr>
          <p:cNvPicPr>
            <a:picLocks noChangeAspect="1"/>
          </p:cNvPicPr>
          <p:nvPr/>
        </p:nvPicPr>
        <p:blipFill rotWithShape="1">
          <a:blip r:embed="rId2">
            <a:duotone>
              <a:schemeClr val="accent6">
                <a:shade val="45000"/>
                <a:satMod val="135000"/>
              </a:schemeClr>
              <a:prstClr val="white"/>
            </a:duotone>
          </a:blip>
          <a:srcRect l="4838" t="10584" r="22229" b="28224"/>
          <a:stretch/>
        </p:blipFill>
        <p:spPr>
          <a:xfrm>
            <a:off x="10334625" y="114595"/>
            <a:ext cx="1857375" cy="510021"/>
          </a:xfrm>
          <a:prstGeom prst="rect">
            <a:avLst/>
          </a:prstGeom>
        </p:spPr>
      </p:pic>
      <p:pic>
        <p:nvPicPr>
          <p:cNvPr id="6" name="Picture 5">
            <a:extLst>
              <a:ext uri="{FF2B5EF4-FFF2-40B4-BE49-F238E27FC236}">
                <a16:creationId xmlns:a16="http://schemas.microsoft.com/office/drawing/2014/main" id="{0251BB10-8985-4385-BAE4-273ED5703AC6}"/>
              </a:ext>
            </a:extLst>
          </p:cNvPr>
          <p:cNvPicPr>
            <a:picLocks noChangeAspect="1"/>
          </p:cNvPicPr>
          <p:nvPr/>
        </p:nvPicPr>
        <p:blipFill>
          <a:blip r:embed="rId3"/>
          <a:stretch>
            <a:fillRect/>
          </a:stretch>
        </p:blipFill>
        <p:spPr>
          <a:xfrm>
            <a:off x="1000215" y="1220722"/>
            <a:ext cx="4152975" cy="2084734"/>
          </a:xfrm>
          <a:prstGeom prst="rect">
            <a:avLst/>
          </a:prstGeom>
          <a:ln>
            <a:solidFill>
              <a:schemeClr val="accent6"/>
            </a:solidFill>
          </a:ln>
        </p:spPr>
      </p:pic>
      <p:pic>
        <p:nvPicPr>
          <p:cNvPr id="8" name="Picture 7">
            <a:extLst>
              <a:ext uri="{FF2B5EF4-FFF2-40B4-BE49-F238E27FC236}">
                <a16:creationId xmlns:a16="http://schemas.microsoft.com/office/drawing/2014/main" id="{B46245E8-43A0-42C8-BA64-BBEEDF795D47}"/>
              </a:ext>
            </a:extLst>
          </p:cNvPr>
          <p:cNvPicPr>
            <a:picLocks noChangeAspect="1"/>
          </p:cNvPicPr>
          <p:nvPr/>
        </p:nvPicPr>
        <p:blipFill>
          <a:blip r:embed="rId4"/>
          <a:stretch>
            <a:fillRect/>
          </a:stretch>
        </p:blipFill>
        <p:spPr>
          <a:xfrm>
            <a:off x="7029576" y="1220722"/>
            <a:ext cx="3705162" cy="2066541"/>
          </a:xfrm>
          <a:prstGeom prst="rect">
            <a:avLst/>
          </a:prstGeom>
          <a:ln>
            <a:solidFill>
              <a:schemeClr val="accent6"/>
            </a:solidFill>
          </a:ln>
        </p:spPr>
      </p:pic>
      <p:pic>
        <p:nvPicPr>
          <p:cNvPr id="10" name="Picture 9">
            <a:extLst>
              <a:ext uri="{FF2B5EF4-FFF2-40B4-BE49-F238E27FC236}">
                <a16:creationId xmlns:a16="http://schemas.microsoft.com/office/drawing/2014/main" id="{CD5CEC87-145A-4264-93E9-CA147EA4B16A}"/>
              </a:ext>
            </a:extLst>
          </p:cNvPr>
          <p:cNvPicPr>
            <a:picLocks noChangeAspect="1"/>
          </p:cNvPicPr>
          <p:nvPr/>
        </p:nvPicPr>
        <p:blipFill>
          <a:blip r:embed="rId5"/>
          <a:stretch>
            <a:fillRect/>
          </a:stretch>
        </p:blipFill>
        <p:spPr>
          <a:xfrm>
            <a:off x="7029575" y="3974853"/>
            <a:ext cx="3705163" cy="2066541"/>
          </a:xfrm>
          <a:prstGeom prst="rect">
            <a:avLst/>
          </a:prstGeom>
          <a:ln>
            <a:solidFill>
              <a:schemeClr val="accent6"/>
            </a:solidFill>
          </a:ln>
        </p:spPr>
      </p:pic>
      <p:pic>
        <p:nvPicPr>
          <p:cNvPr id="12" name="Picture 11">
            <a:extLst>
              <a:ext uri="{FF2B5EF4-FFF2-40B4-BE49-F238E27FC236}">
                <a16:creationId xmlns:a16="http://schemas.microsoft.com/office/drawing/2014/main" id="{23164214-98E2-42BA-AD4C-0CAD8619DA24}"/>
              </a:ext>
            </a:extLst>
          </p:cNvPr>
          <p:cNvPicPr>
            <a:picLocks noChangeAspect="1"/>
          </p:cNvPicPr>
          <p:nvPr/>
        </p:nvPicPr>
        <p:blipFill>
          <a:blip r:embed="rId6"/>
          <a:stretch>
            <a:fillRect/>
          </a:stretch>
        </p:blipFill>
        <p:spPr>
          <a:xfrm>
            <a:off x="1009451" y="3974853"/>
            <a:ext cx="4152975" cy="2066541"/>
          </a:xfrm>
          <a:prstGeom prst="rect">
            <a:avLst/>
          </a:prstGeom>
          <a:ln>
            <a:solidFill>
              <a:schemeClr val="accent6"/>
            </a:solidFill>
          </a:ln>
        </p:spPr>
      </p:pic>
      <p:sp>
        <p:nvSpPr>
          <p:cNvPr id="13" name="TextBox 12">
            <a:extLst>
              <a:ext uri="{FF2B5EF4-FFF2-40B4-BE49-F238E27FC236}">
                <a16:creationId xmlns:a16="http://schemas.microsoft.com/office/drawing/2014/main" id="{4C050A98-50DC-43A9-8278-1C2F4AA04927}"/>
              </a:ext>
            </a:extLst>
          </p:cNvPr>
          <p:cNvSpPr txBox="1"/>
          <p:nvPr/>
        </p:nvSpPr>
        <p:spPr>
          <a:xfrm>
            <a:off x="1780875" y="3290935"/>
            <a:ext cx="2753025" cy="461665"/>
          </a:xfrm>
          <a:prstGeom prst="rect">
            <a:avLst/>
          </a:prstGeom>
          <a:noFill/>
        </p:spPr>
        <p:txBody>
          <a:bodyPr wrap="square" rtlCol="0">
            <a:spAutoFit/>
          </a:bodyPr>
          <a:lstStyle/>
          <a:p>
            <a:r>
              <a:rPr lang="en-GB" sz="1200" dirty="0"/>
              <a:t>Understanding the picture of need through CORE20PLUS5 in York </a:t>
            </a:r>
          </a:p>
        </p:txBody>
      </p:sp>
      <p:sp>
        <p:nvSpPr>
          <p:cNvPr id="14" name="TextBox 13">
            <a:extLst>
              <a:ext uri="{FF2B5EF4-FFF2-40B4-BE49-F238E27FC236}">
                <a16:creationId xmlns:a16="http://schemas.microsoft.com/office/drawing/2014/main" id="{E5406950-A210-4495-87D1-A6A60AE3001B}"/>
              </a:ext>
            </a:extLst>
          </p:cNvPr>
          <p:cNvSpPr txBox="1"/>
          <p:nvPr/>
        </p:nvSpPr>
        <p:spPr>
          <a:xfrm>
            <a:off x="7610777" y="3305456"/>
            <a:ext cx="3009900" cy="461665"/>
          </a:xfrm>
          <a:prstGeom prst="rect">
            <a:avLst/>
          </a:prstGeom>
          <a:noFill/>
        </p:spPr>
        <p:txBody>
          <a:bodyPr wrap="square" rtlCol="0">
            <a:spAutoFit/>
          </a:bodyPr>
          <a:lstStyle/>
          <a:p>
            <a:r>
              <a:rPr lang="en-GB" sz="1200" dirty="0"/>
              <a:t>Exploring the health impacts of the cost of living crisis for York’s residents </a:t>
            </a:r>
          </a:p>
        </p:txBody>
      </p:sp>
      <p:sp>
        <p:nvSpPr>
          <p:cNvPr id="15" name="TextBox 14">
            <a:extLst>
              <a:ext uri="{FF2B5EF4-FFF2-40B4-BE49-F238E27FC236}">
                <a16:creationId xmlns:a16="http://schemas.microsoft.com/office/drawing/2014/main" id="{B4F580F5-9121-4FE9-9330-5B06027C90C8}"/>
              </a:ext>
            </a:extLst>
          </p:cNvPr>
          <p:cNvSpPr txBox="1"/>
          <p:nvPr/>
        </p:nvSpPr>
        <p:spPr>
          <a:xfrm>
            <a:off x="1780875" y="6119336"/>
            <a:ext cx="2934000" cy="646331"/>
          </a:xfrm>
          <a:prstGeom prst="rect">
            <a:avLst/>
          </a:prstGeom>
          <a:noFill/>
        </p:spPr>
        <p:txBody>
          <a:bodyPr wrap="square" rtlCol="0">
            <a:spAutoFit/>
          </a:bodyPr>
          <a:lstStyle/>
          <a:p>
            <a:r>
              <a:rPr lang="en-GB" sz="1200" dirty="0">
                <a:solidFill>
                  <a:srgbClr val="333333"/>
                </a:solidFill>
              </a:rPr>
              <a:t>Bre</a:t>
            </a:r>
            <a:r>
              <a:rPr lang="en-GB" sz="1200" b="0" i="0" dirty="0">
                <a:solidFill>
                  <a:srgbClr val="333333"/>
                </a:solidFill>
                <a:effectLst/>
              </a:rPr>
              <a:t>akdown of the resident population of each of the five York PCNs, by ward to aid with service planning</a:t>
            </a:r>
            <a:endParaRPr lang="en-GB" sz="1200" dirty="0"/>
          </a:p>
        </p:txBody>
      </p:sp>
      <p:sp>
        <p:nvSpPr>
          <p:cNvPr id="16" name="TextBox 15">
            <a:extLst>
              <a:ext uri="{FF2B5EF4-FFF2-40B4-BE49-F238E27FC236}">
                <a16:creationId xmlns:a16="http://schemas.microsoft.com/office/drawing/2014/main" id="{7E6C6211-F256-4D12-A103-58E712B81A2B}"/>
              </a:ext>
            </a:extLst>
          </p:cNvPr>
          <p:cNvSpPr txBox="1"/>
          <p:nvPr/>
        </p:nvSpPr>
        <p:spPr>
          <a:xfrm>
            <a:off x="7381999" y="6041394"/>
            <a:ext cx="3705163" cy="646331"/>
          </a:xfrm>
          <a:prstGeom prst="rect">
            <a:avLst/>
          </a:prstGeom>
          <a:noFill/>
        </p:spPr>
        <p:txBody>
          <a:bodyPr wrap="square" rtlCol="0">
            <a:spAutoFit/>
          </a:bodyPr>
          <a:lstStyle/>
          <a:p>
            <a:r>
              <a:rPr lang="en-GB" sz="1200" b="0" i="0" dirty="0">
                <a:solidFill>
                  <a:srgbClr val="333333"/>
                </a:solidFill>
                <a:effectLst/>
              </a:rPr>
              <a:t>Analysis of LSOA A&amp;E attendance by age and sex, including information on the characteristics of the population by location and levels of deprivation</a:t>
            </a:r>
            <a:endParaRPr lang="en-GB" sz="1200" dirty="0"/>
          </a:p>
        </p:txBody>
      </p:sp>
    </p:spTree>
    <p:extLst>
      <p:ext uri="{BB962C8B-B14F-4D97-AF65-F5344CB8AC3E}">
        <p14:creationId xmlns:p14="http://schemas.microsoft.com/office/powerpoint/2010/main" val="363113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43DA-5518-4C61-A284-959D34D0327C}"/>
              </a:ext>
            </a:extLst>
          </p:cNvPr>
          <p:cNvSpPr>
            <a:spLocks noGrp="1"/>
          </p:cNvSpPr>
          <p:nvPr>
            <p:ph type="ctrTitle"/>
          </p:nvPr>
        </p:nvSpPr>
        <p:spPr>
          <a:xfrm>
            <a:off x="1657350" y="-197745"/>
            <a:ext cx="9144000" cy="1096962"/>
          </a:xfrm>
        </p:spPr>
        <p:txBody>
          <a:bodyPr>
            <a:normAutofit/>
          </a:bodyPr>
          <a:lstStyle/>
          <a:p>
            <a:r>
              <a:rPr lang="en-GB" sz="4400" dirty="0">
                <a:solidFill>
                  <a:schemeClr val="accent6">
                    <a:lumMod val="75000"/>
                  </a:schemeClr>
                </a:solidFill>
                <a:latin typeface="+mn-lt"/>
                <a:cs typeface="Arial" panose="020B0604020202020204" pitchFamily="34" charset="0"/>
              </a:rPr>
              <a:t>Diabetes PHM Project </a:t>
            </a:r>
          </a:p>
        </p:txBody>
      </p:sp>
      <p:sp>
        <p:nvSpPr>
          <p:cNvPr id="4" name="TextBox 3">
            <a:extLst>
              <a:ext uri="{FF2B5EF4-FFF2-40B4-BE49-F238E27FC236}">
                <a16:creationId xmlns:a16="http://schemas.microsoft.com/office/drawing/2014/main" id="{5A492DDD-05F7-47EB-94E8-B8F3A33BB18F}"/>
              </a:ext>
            </a:extLst>
          </p:cNvPr>
          <p:cNvSpPr txBox="1"/>
          <p:nvPr/>
        </p:nvSpPr>
        <p:spPr>
          <a:xfrm>
            <a:off x="173829" y="1125584"/>
            <a:ext cx="9229725" cy="2031325"/>
          </a:xfrm>
          <a:prstGeom prst="rect">
            <a:avLst/>
          </a:prstGeom>
          <a:solidFill>
            <a:schemeClr val="accent6">
              <a:lumMod val="20000"/>
              <a:lumOff val="80000"/>
            </a:schemeClr>
          </a:solidFill>
          <a:ln>
            <a:solidFill>
              <a:schemeClr val="accent6"/>
            </a:solidFill>
          </a:ln>
        </p:spPr>
        <p:txBody>
          <a:bodyPr wrap="square" rtlCol="0">
            <a:spAutoFit/>
          </a:bodyPr>
          <a:lstStyle/>
          <a:p>
            <a:r>
              <a:rPr lang="en-GB" b="1" dirty="0">
                <a:cs typeface="Arial" panose="020B0604020202020204" pitchFamily="34" charset="0"/>
              </a:rPr>
              <a:t>PHM </a:t>
            </a:r>
            <a:r>
              <a:rPr lang="en-GB" b="1" dirty="0">
                <a:effectLst/>
                <a:ea typeface="Tahoma" panose="020B0604030504040204" pitchFamily="34" charset="0"/>
                <a:cs typeface="Arial" panose="020B0604020202020204" pitchFamily="34" charset="0"/>
              </a:rPr>
              <a:t>Proactive </a:t>
            </a:r>
            <a:r>
              <a:rPr lang="en-GB" b="1" dirty="0">
                <a:ea typeface="Tahoma" panose="020B0604030504040204" pitchFamily="34" charset="0"/>
                <a:cs typeface="Arial" panose="020B0604020202020204" pitchFamily="34" charset="0"/>
              </a:rPr>
              <a:t>Social Prescribing project:</a:t>
            </a:r>
          </a:p>
          <a:p>
            <a:pPr marL="342900" indent="-342900">
              <a:buFont typeface="Arial" panose="020B0604020202020204" pitchFamily="34" charset="0"/>
              <a:buChar char="•"/>
            </a:pPr>
            <a:r>
              <a:rPr lang="en-GB" dirty="0">
                <a:ea typeface="Tahoma" panose="020B0604030504040204" pitchFamily="34" charset="0"/>
                <a:cs typeface="Arial" panose="020B0604020202020204" pitchFamily="34" charset="0"/>
              </a:rPr>
              <a:t>to support people to live well with type 2 diabetes </a:t>
            </a:r>
            <a:r>
              <a:rPr lang="en-US" dirty="0">
                <a:ea typeface="Tahoma" panose="020B0604030504040204" pitchFamily="34" charset="0"/>
              </a:rPr>
              <a:t>through an asset- based approach</a:t>
            </a:r>
          </a:p>
          <a:p>
            <a:pPr marL="342900" indent="-342900">
              <a:buFont typeface="Arial" panose="020B0604020202020204" pitchFamily="34" charset="0"/>
              <a:buChar char="•"/>
            </a:pPr>
            <a:r>
              <a:rPr lang="en-GB" dirty="0">
                <a:solidFill>
                  <a:srgbClr val="000000"/>
                </a:solidFill>
                <a:ea typeface="Calibri" panose="020F0502020204030204" pitchFamily="34" charset="0"/>
                <a:cs typeface="Arial" panose="020B0604020202020204" pitchFamily="34" charset="0"/>
              </a:rPr>
              <a:t>multi-agency approach to </a:t>
            </a:r>
            <a:r>
              <a:rPr lang="en-GB" dirty="0">
                <a:solidFill>
                  <a:srgbClr val="000000"/>
                </a:solidFill>
                <a:ea typeface="Calibri" panose="020F0502020204030204" pitchFamily="34" charset="0"/>
                <a:cs typeface="Times New Roman" panose="02020603050405020304" pitchFamily="18" charset="0"/>
              </a:rPr>
              <a:t>analyse data to identify</a:t>
            </a:r>
            <a:r>
              <a:rPr lang="en-US" dirty="0">
                <a:ea typeface="Tahoma" panose="020B0604030504040204" pitchFamily="34" charset="0"/>
              </a:rPr>
              <a:t> cohort </a:t>
            </a:r>
            <a:r>
              <a:rPr lang="en-US" dirty="0">
                <a:effectLst/>
                <a:ea typeface="Tahoma" panose="020B0604030504040204" pitchFamily="34" charset="0"/>
              </a:rPr>
              <a:t>of 400 patients in York living with type 2 diabetes with risk factors for their disease progressing to further complications or other long-term conditions. </a:t>
            </a:r>
          </a:p>
          <a:p>
            <a:pPr marL="342900" indent="-342900">
              <a:buFont typeface="Arial" panose="020B0604020202020204" pitchFamily="34" charset="0"/>
              <a:buChar char="•"/>
            </a:pPr>
            <a:r>
              <a:rPr lang="en-US" dirty="0">
                <a:effectLst/>
                <a:ea typeface="Tahoma" panose="020B0604030504040204" pitchFamily="34" charset="0"/>
              </a:rPr>
              <a:t>Individuals were also in the bottom 50% IMD score and demonstrated minimal engagement with Primary Care in 2019/2020. </a:t>
            </a:r>
            <a:endParaRPr lang="en-GB" dirty="0">
              <a:solidFill>
                <a:srgbClr val="000000"/>
              </a:solidFill>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9D48C5D-456C-4333-8751-FA9C824B50E2}"/>
              </a:ext>
            </a:extLst>
          </p:cNvPr>
          <p:cNvSpPr txBox="1"/>
          <p:nvPr/>
        </p:nvSpPr>
        <p:spPr>
          <a:xfrm>
            <a:off x="173829" y="3343094"/>
            <a:ext cx="11687175" cy="1477328"/>
          </a:xfrm>
          <a:prstGeom prst="rect">
            <a:avLst/>
          </a:prstGeom>
          <a:noFill/>
          <a:ln>
            <a:solidFill>
              <a:schemeClr val="accent6"/>
            </a:solidFill>
          </a:ln>
        </p:spPr>
        <p:txBody>
          <a:bodyPr wrap="square" rtlCol="0">
            <a:spAutoFit/>
          </a:bodyPr>
          <a:lstStyle/>
          <a:p>
            <a:r>
              <a:rPr lang="en-GB" b="1" dirty="0">
                <a:cs typeface="Arial" panose="020B0604020202020204" pitchFamily="34" charset="0"/>
              </a:rPr>
              <a:t>Partnership Approach, w</a:t>
            </a:r>
            <a:r>
              <a:rPr lang="en-GB" b="1" dirty="0">
                <a:solidFill>
                  <a:srgbClr val="000000"/>
                </a:solidFill>
                <a:ea typeface="Calibri" panose="020F0502020204030204" pitchFamily="34" charset="0"/>
                <a:cs typeface="Times New Roman" panose="02020603050405020304" pitchFamily="18" charset="0"/>
              </a:rPr>
              <a:t>orking closely with CVS Social Prescribing team to:</a:t>
            </a:r>
          </a:p>
          <a:p>
            <a:pPr marL="285750" indent="-285750">
              <a:buFont typeface="Arial" panose="020B0604020202020204" pitchFamily="34" charset="0"/>
              <a:buChar char="•"/>
            </a:pPr>
            <a:r>
              <a:rPr lang="en-GB" dirty="0">
                <a:solidFill>
                  <a:srgbClr val="000000"/>
                </a:solidFill>
                <a:ea typeface="Calibri" panose="020F0502020204030204" pitchFamily="34" charset="0"/>
                <a:cs typeface="Times New Roman" panose="02020603050405020304" pitchFamily="18" charset="0"/>
              </a:rPr>
              <a:t>build a 'logic model' of change to support people to live well with diabetes and avoid progression into living with multiple long-term conditions.</a:t>
            </a:r>
          </a:p>
          <a:p>
            <a:pPr marL="285750" indent="-285750">
              <a:buFont typeface="Arial" panose="020B0604020202020204" pitchFamily="34" charset="0"/>
              <a:buChar char="•"/>
            </a:pPr>
            <a:r>
              <a:rPr lang="en-GB" dirty="0">
                <a:solidFill>
                  <a:srgbClr val="000000"/>
                </a:solidFill>
                <a:ea typeface="Calibri" panose="020F0502020204030204" pitchFamily="34" charset="0"/>
                <a:cs typeface="Times New Roman" panose="02020603050405020304" pitchFamily="18" charset="0"/>
              </a:rPr>
              <a:t>proactively reach out to the cohort, helping to build a personalised asset-based plan for their care, signposting to resources to manage their diabetes, and helping people to get the support they need to live healthy lives.</a:t>
            </a:r>
            <a:endParaRPr lang="en-GB" dirty="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ACA75BE-FE67-4E47-A9BE-70085E000BBD}"/>
              </a:ext>
            </a:extLst>
          </p:cNvPr>
          <p:cNvSpPr txBox="1"/>
          <p:nvPr/>
        </p:nvSpPr>
        <p:spPr>
          <a:xfrm>
            <a:off x="173829" y="4914221"/>
            <a:ext cx="5626896" cy="1815882"/>
          </a:xfrm>
          <a:prstGeom prst="rect">
            <a:avLst/>
          </a:prstGeom>
          <a:noFill/>
          <a:ln>
            <a:solidFill>
              <a:schemeClr val="accent6"/>
            </a:solidFill>
          </a:ln>
        </p:spPr>
        <p:txBody>
          <a:bodyPr wrap="square" rtlCol="0">
            <a:spAutoFit/>
          </a:bodyPr>
          <a:lstStyle/>
          <a:p>
            <a:pPr algn="ctr"/>
            <a:r>
              <a:rPr lang="en-GB" sz="1600" b="1" dirty="0">
                <a:cs typeface="Arial" panose="020B0604020202020204" pitchFamily="34" charset="0"/>
              </a:rPr>
              <a:t>Outcomes </a:t>
            </a:r>
          </a:p>
          <a:p>
            <a:pPr marL="285750" indent="-285750">
              <a:buFont typeface="Arial" panose="020B0604020202020204" pitchFamily="34" charset="0"/>
              <a:buChar char="•"/>
            </a:pPr>
            <a:r>
              <a:rPr lang="en-GB" sz="1600" dirty="0">
                <a:cs typeface="Arial" panose="020B0604020202020204" pitchFamily="34" charset="0"/>
              </a:rPr>
              <a:t>Increased referrals to weight management programme and </a:t>
            </a:r>
            <a:r>
              <a:rPr lang="en-US" sz="1600" dirty="0">
                <a:solidFill>
                  <a:srgbClr val="000000"/>
                </a:solidFill>
                <a:effectLst/>
                <a:ea typeface="Times New Roman" panose="02020603050405020304" pitchFamily="18" charset="0"/>
              </a:rPr>
              <a:t>local/community groups and charities with follow up from social prescriber for patients </a:t>
            </a:r>
          </a:p>
          <a:p>
            <a:pPr marL="285750" indent="-285750">
              <a:buFont typeface="Arial" panose="020B0604020202020204" pitchFamily="34" charset="0"/>
              <a:buChar char="•"/>
            </a:pPr>
            <a:r>
              <a:rPr lang="en-US" sz="1600" dirty="0">
                <a:solidFill>
                  <a:srgbClr val="000000"/>
                </a:solidFill>
                <a:ea typeface="Tahoma" panose="020B0604030504040204" pitchFamily="34" charset="0"/>
              </a:rPr>
              <a:t>Imp</a:t>
            </a:r>
            <a:r>
              <a:rPr lang="en-US" sz="1600" dirty="0">
                <a:effectLst/>
                <a:ea typeface="Tahoma" panose="020B0604030504040204" pitchFamily="34" charset="0"/>
              </a:rPr>
              <a:t>roved ONS, CSE and anxiety scores</a:t>
            </a:r>
            <a:endParaRPr lang="en-US" sz="1600" dirty="0">
              <a:solidFill>
                <a:srgbClr val="000000"/>
              </a:solidFill>
              <a:effectLst/>
              <a:ea typeface="Times New Roman" panose="02020603050405020304" pitchFamily="18" charset="0"/>
            </a:endParaRPr>
          </a:p>
          <a:p>
            <a:pPr marL="285750" indent="-285750">
              <a:buFont typeface="Arial" panose="020B0604020202020204" pitchFamily="34" charset="0"/>
              <a:buChar char="•"/>
            </a:pPr>
            <a:r>
              <a:rPr lang="en-US" sz="1600" dirty="0">
                <a:solidFill>
                  <a:srgbClr val="000000"/>
                </a:solidFill>
                <a:cs typeface="Arial" panose="020B0604020202020204" pitchFamily="34" charset="0"/>
              </a:rPr>
              <a:t>Strengthened partnership working - </a:t>
            </a:r>
            <a:r>
              <a:rPr lang="en-US" sz="1600" dirty="0">
                <a:solidFill>
                  <a:srgbClr val="000000"/>
                </a:solidFill>
                <a:effectLst/>
                <a:ea typeface="Times New Roman" panose="02020603050405020304" pitchFamily="18" charset="0"/>
              </a:rPr>
              <a:t>CYC Health Trainers and Healthwise </a:t>
            </a:r>
            <a:endParaRPr lang="en-US" sz="1600" dirty="0">
              <a:solidFill>
                <a:srgbClr val="000000"/>
              </a:solidFill>
              <a:cs typeface="Arial" panose="020B0604020202020204" pitchFamily="34" charset="0"/>
            </a:endParaRPr>
          </a:p>
        </p:txBody>
      </p:sp>
      <p:pic>
        <p:nvPicPr>
          <p:cNvPr id="7" name="Picture 6">
            <a:extLst>
              <a:ext uri="{FF2B5EF4-FFF2-40B4-BE49-F238E27FC236}">
                <a16:creationId xmlns:a16="http://schemas.microsoft.com/office/drawing/2014/main" id="{B5E9490E-FFD3-4C92-83F0-68C14849E900}"/>
              </a:ext>
            </a:extLst>
          </p:cNvPr>
          <p:cNvPicPr>
            <a:picLocks noChangeAspect="1"/>
          </p:cNvPicPr>
          <p:nvPr/>
        </p:nvPicPr>
        <p:blipFill>
          <a:blip r:embed="rId2"/>
          <a:stretch>
            <a:fillRect/>
          </a:stretch>
        </p:blipFill>
        <p:spPr>
          <a:xfrm>
            <a:off x="9867674" y="859931"/>
            <a:ext cx="1867352" cy="2296978"/>
          </a:xfrm>
          <a:prstGeom prst="rect">
            <a:avLst/>
          </a:prstGeom>
        </p:spPr>
      </p:pic>
      <p:sp>
        <p:nvSpPr>
          <p:cNvPr id="10" name="TextBox 9">
            <a:extLst>
              <a:ext uri="{FF2B5EF4-FFF2-40B4-BE49-F238E27FC236}">
                <a16:creationId xmlns:a16="http://schemas.microsoft.com/office/drawing/2014/main" id="{3B986E34-F7A1-4B23-8EFA-78DDC0FD076F}"/>
              </a:ext>
            </a:extLst>
          </p:cNvPr>
          <p:cNvSpPr txBox="1"/>
          <p:nvPr/>
        </p:nvSpPr>
        <p:spPr>
          <a:xfrm>
            <a:off x="6096000" y="4914221"/>
            <a:ext cx="5765004" cy="1877437"/>
          </a:xfrm>
          <a:prstGeom prst="rect">
            <a:avLst/>
          </a:prstGeom>
          <a:noFill/>
          <a:ln>
            <a:solidFill>
              <a:schemeClr val="accent6"/>
            </a:solidFill>
          </a:ln>
        </p:spPr>
        <p:txBody>
          <a:bodyPr wrap="square" rtlCol="0">
            <a:spAutoFit/>
          </a:bodyPr>
          <a:lstStyle/>
          <a:p>
            <a:pPr algn="ctr"/>
            <a:r>
              <a:rPr lang="en-US" sz="1600" b="1" dirty="0">
                <a:solidFill>
                  <a:srgbClr val="000000"/>
                </a:solidFill>
                <a:cs typeface="Arial" panose="020B0604020202020204" pitchFamily="34" charset="0"/>
              </a:rPr>
              <a:t>Future learning to inform service delivery </a:t>
            </a:r>
            <a:endParaRPr lang="en-GB" sz="1600" b="1" dirty="0">
              <a:cs typeface="Arial" panose="020B0604020202020204" pitchFamily="34" charset="0"/>
            </a:endParaRPr>
          </a:p>
          <a:p>
            <a:pPr marL="285750" indent="-285750">
              <a:buFont typeface="Arial" panose="020B0604020202020204" pitchFamily="34" charset="0"/>
              <a:buChar char="•"/>
            </a:pPr>
            <a:r>
              <a:rPr lang="en-GB" sz="1600" dirty="0">
                <a:solidFill>
                  <a:srgbClr val="000000"/>
                </a:solidFill>
                <a:cs typeface="Arial" panose="020B0604020202020204" pitchFamily="34" charset="0"/>
              </a:rPr>
              <a:t>Improving access to diabetes reviews – accessibility communication and education </a:t>
            </a:r>
          </a:p>
          <a:p>
            <a:pPr marL="285750" indent="-285750">
              <a:buFont typeface="Arial" panose="020B0604020202020204" pitchFamily="34" charset="0"/>
              <a:buChar char="•"/>
            </a:pPr>
            <a:r>
              <a:rPr lang="en-GB" sz="1600" dirty="0">
                <a:solidFill>
                  <a:srgbClr val="000000"/>
                </a:solidFill>
                <a:cs typeface="Arial" panose="020B0604020202020204" pitchFamily="34" charset="0"/>
              </a:rPr>
              <a:t>Recording referral outcome to understand benefit of interventions </a:t>
            </a:r>
          </a:p>
          <a:p>
            <a:pPr marL="285750" indent="-285750">
              <a:buFont typeface="Arial" panose="020B0604020202020204" pitchFamily="34" charset="0"/>
              <a:buChar char="•"/>
            </a:pPr>
            <a:r>
              <a:rPr lang="en-US" sz="1600" dirty="0">
                <a:effectLst/>
                <a:ea typeface="Times New Roman" panose="02020603050405020304" pitchFamily="18" charset="0"/>
              </a:rPr>
              <a:t>Linking levels of clinical and social input to risk stratification </a:t>
            </a:r>
          </a:p>
          <a:p>
            <a:pPr marL="285750" indent="-285750">
              <a:buFont typeface="Arial" panose="020B0604020202020204" pitchFamily="34" charset="0"/>
              <a:buChar char="•"/>
            </a:pPr>
            <a:r>
              <a:rPr lang="en-US" sz="1600" dirty="0">
                <a:solidFill>
                  <a:srgbClr val="000000"/>
                </a:solidFill>
                <a:cs typeface="Arial" panose="020B0604020202020204" pitchFamily="34" charset="0"/>
              </a:rPr>
              <a:t>Retinol screening – improved recording in primary care </a:t>
            </a:r>
            <a:endParaRPr lang="en-GB"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365743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7E27A6-DC51-BEB9-A738-4FFDA00102FB}"/>
              </a:ext>
            </a:extLst>
          </p:cNvPr>
          <p:cNvSpPr>
            <a:spLocks noGrp="1"/>
          </p:cNvSpPr>
          <p:nvPr>
            <p:ph type="body" sz="quarter" idx="13"/>
          </p:nvPr>
        </p:nvSpPr>
        <p:spPr>
          <a:xfrm>
            <a:off x="989627" y="3304895"/>
            <a:ext cx="8556852" cy="644979"/>
          </a:xfrm>
        </p:spPr>
        <p:txBody>
          <a:bodyPr lIns="91440" tIns="45720" rIns="91440" bIns="45720" anchor="t">
            <a:noAutofit/>
          </a:bodyPr>
          <a:lstStyle/>
          <a:p>
            <a:r>
              <a:rPr lang="en-GB">
                <a:latin typeface="Arial"/>
                <a:cs typeface="Arial"/>
              </a:rPr>
              <a:t>Social Prescribing and Population Health: An Introduction</a:t>
            </a:r>
            <a:endParaRPr lang="en-GB"/>
          </a:p>
        </p:txBody>
      </p:sp>
      <p:sp>
        <p:nvSpPr>
          <p:cNvPr id="3" name="Text Placeholder 2">
            <a:extLst>
              <a:ext uri="{FF2B5EF4-FFF2-40B4-BE49-F238E27FC236}">
                <a16:creationId xmlns:a16="http://schemas.microsoft.com/office/drawing/2014/main" id="{4F9E2615-C032-77EA-2B73-0D268074AE05}"/>
              </a:ext>
            </a:extLst>
          </p:cNvPr>
          <p:cNvSpPr>
            <a:spLocks noGrp="1"/>
          </p:cNvSpPr>
          <p:nvPr>
            <p:ph type="body" sz="quarter" idx="11"/>
          </p:nvPr>
        </p:nvSpPr>
        <p:spPr>
          <a:xfrm>
            <a:off x="1074294" y="5438105"/>
            <a:ext cx="9866540" cy="767443"/>
          </a:xfrm>
        </p:spPr>
        <p:txBody>
          <a:bodyPr lIns="91440" tIns="45720" rIns="91440" bIns="45720" anchor="t">
            <a:normAutofit/>
          </a:bodyPr>
          <a:lstStyle/>
          <a:p>
            <a:r>
              <a:rPr lang="en-GB" b="1">
                <a:latin typeface="Arial"/>
                <a:cs typeface="Arial"/>
              </a:rPr>
              <a:t>Christine Marmion</a:t>
            </a:r>
          </a:p>
          <a:p>
            <a:r>
              <a:rPr lang="en-GB" b="1">
                <a:latin typeface="Arial"/>
                <a:cs typeface="Arial"/>
              </a:rPr>
              <a:t>Christine.marmion@yorkcvs.org.uk</a:t>
            </a:r>
            <a:endParaRPr lang="en-GB" b="1"/>
          </a:p>
        </p:txBody>
      </p:sp>
      <p:sp>
        <p:nvSpPr>
          <p:cNvPr id="4" name="Text Placeholder 3">
            <a:extLst>
              <a:ext uri="{FF2B5EF4-FFF2-40B4-BE49-F238E27FC236}">
                <a16:creationId xmlns:a16="http://schemas.microsoft.com/office/drawing/2014/main" id="{54B9BCBF-328F-17F7-3D2B-F8C6AD2B145F}"/>
              </a:ext>
            </a:extLst>
          </p:cNvPr>
          <p:cNvSpPr>
            <a:spLocks noGrp="1"/>
          </p:cNvSpPr>
          <p:nvPr>
            <p:ph type="body" sz="quarter" idx="14"/>
          </p:nvPr>
        </p:nvSpPr>
        <p:spPr/>
        <p:txBody>
          <a:bodyPr lIns="91440" tIns="45720" rIns="91440" bIns="45720" anchor="t">
            <a:noAutofit/>
          </a:bodyPr>
          <a:lstStyle/>
          <a:p>
            <a:r>
              <a:rPr lang="en-GB">
                <a:latin typeface="Arial"/>
                <a:cs typeface="Arial"/>
              </a:rPr>
              <a:t>25th April 2023</a:t>
            </a:r>
            <a:endParaRPr lang="en-GB"/>
          </a:p>
        </p:txBody>
      </p:sp>
    </p:spTree>
    <p:extLst>
      <p:ext uri="{BB962C8B-B14F-4D97-AF65-F5344CB8AC3E}">
        <p14:creationId xmlns:p14="http://schemas.microsoft.com/office/powerpoint/2010/main" val="145829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328DC-20BA-A516-6ECC-540CBD691BF8}"/>
              </a:ext>
            </a:extLst>
          </p:cNvPr>
          <p:cNvSpPr>
            <a:spLocks noGrp="1"/>
          </p:cNvSpPr>
          <p:nvPr>
            <p:ph type="body" sz="quarter" idx="13"/>
          </p:nvPr>
        </p:nvSpPr>
        <p:spPr>
          <a:xfrm>
            <a:off x="542925" y="525034"/>
            <a:ext cx="9056879" cy="584200"/>
          </a:xfrm>
        </p:spPr>
        <p:txBody>
          <a:bodyPr lIns="91440" tIns="45720" rIns="91440" bIns="45720" anchor="t">
            <a:noAutofit/>
          </a:bodyPr>
          <a:lstStyle/>
          <a:p>
            <a:r>
              <a:rPr lang="en-US">
                <a:latin typeface="Arial"/>
                <a:cs typeface="Arial"/>
              </a:rPr>
              <a:t>Social prescribing – the principles </a:t>
            </a:r>
            <a:endParaRPr lang="en-US">
              <a:solidFill>
                <a:srgbClr val="FF0000"/>
              </a:solidFill>
              <a:latin typeface="Arial"/>
              <a:cs typeface="Arial"/>
            </a:endParaRPr>
          </a:p>
        </p:txBody>
      </p:sp>
      <p:sp>
        <p:nvSpPr>
          <p:cNvPr id="5" name="Text Placeholder 4">
            <a:extLst>
              <a:ext uri="{FF2B5EF4-FFF2-40B4-BE49-F238E27FC236}">
                <a16:creationId xmlns:a16="http://schemas.microsoft.com/office/drawing/2014/main" id="{4A51D3B1-533E-30F5-1010-11C200FAA1D2}"/>
              </a:ext>
            </a:extLst>
          </p:cNvPr>
          <p:cNvSpPr>
            <a:spLocks noGrp="1"/>
          </p:cNvSpPr>
          <p:nvPr>
            <p:ph type="body" sz="quarter" idx="15"/>
          </p:nvPr>
        </p:nvSpPr>
        <p:spPr>
          <a:xfrm>
            <a:off x="542925" y="1260626"/>
            <a:ext cx="11047413" cy="5162729"/>
          </a:xfrm>
        </p:spPr>
        <p:txBody>
          <a:bodyPr lIns="91440" tIns="45720" rIns="91440" bIns="45720" anchor="t">
            <a:noAutofit/>
          </a:bodyPr>
          <a:lstStyle/>
          <a:p>
            <a:pPr marL="0" indent="0">
              <a:buNone/>
            </a:pPr>
            <a:r>
              <a:rPr lang="en-US" sz="1200" b="1" dirty="0">
                <a:latin typeface="Arial"/>
                <a:cs typeface="Arial"/>
              </a:rPr>
              <a:t>Supports individuals to take greater control of their own health</a:t>
            </a:r>
            <a:endParaRPr lang="en-US" sz="1200" dirty="0">
              <a:latin typeface="Arial"/>
              <a:cs typeface="Arial"/>
            </a:endParaRPr>
          </a:p>
          <a:p>
            <a:pPr marL="285750" indent="-285750">
              <a:buFont typeface="Wingdings,Sans-Serif"/>
              <a:buChar char="ü"/>
            </a:pPr>
            <a:r>
              <a:rPr lang="en-US" sz="1200" dirty="0">
                <a:latin typeface="Arial"/>
                <a:cs typeface="Arial"/>
              </a:rPr>
              <a:t>Person </a:t>
            </a:r>
            <a:r>
              <a:rPr lang="en-US" sz="1200" dirty="0" err="1">
                <a:latin typeface="Arial"/>
                <a:cs typeface="Arial"/>
              </a:rPr>
              <a:t>Centred</a:t>
            </a:r>
            <a:endParaRPr lang="en-US" sz="1200" dirty="0">
              <a:latin typeface="Arial"/>
              <a:cs typeface="Arial"/>
            </a:endParaRPr>
          </a:p>
          <a:p>
            <a:pPr marL="285750" indent="-285750">
              <a:buFont typeface="Wingdings,Sans-Serif"/>
              <a:buChar char="ü"/>
            </a:pPr>
            <a:r>
              <a:rPr lang="en-US" sz="1200" dirty="0">
                <a:latin typeface="Arial"/>
                <a:cs typeface="Arial"/>
              </a:rPr>
              <a:t>Holistic</a:t>
            </a:r>
          </a:p>
          <a:p>
            <a:pPr marL="285750" indent="-285750">
              <a:buFont typeface="Wingdings,Sans-Serif"/>
              <a:buChar char="ü"/>
            </a:pPr>
            <a:r>
              <a:rPr lang="en-US" sz="1200" dirty="0">
                <a:latin typeface="Arial"/>
                <a:cs typeface="Arial"/>
              </a:rPr>
              <a:t>Non-medical support</a:t>
            </a:r>
          </a:p>
          <a:p>
            <a:pPr marL="285750" indent="-285750">
              <a:buFont typeface="Wingdings,Sans-Serif"/>
              <a:buChar char="ü"/>
            </a:pPr>
            <a:r>
              <a:rPr lang="en-US" sz="1200" dirty="0">
                <a:latin typeface="Arial"/>
                <a:cs typeface="Arial"/>
              </a:rPr>
              <a:t>What Matters to Me and asset-based approach</a:t>
            </a:r>
            <a:endParaRPr lang="en-US" sz="1200" dirty="0"/>
          </a:p>
          <a:p>
            <a:pPr marL="285750" indent="-285750">
              <a:buFont typeface="Wingdings,Sans-Serif"/>
              <a:buChar char="ü"/>
            </a:pPr>
            <a:r>
              <a:rPr lang="en-US" sz="1200" dirty="0">
                <a:latin typeface="Arial"/>
                <a:cs typeface="Arial"/>
              </a:rPr>
              <a:t>Person involved in making decisions to improve their health and wellbeing</a:t>
            </a:r>
          </a:p>
          <a:p>
            <a:pPr marL="0" indent="0">
              <a:buNone/>
            </a:pPr>
            <a:r>
              <a:rPr lang="en-US" sz="1200" b="1" dirty="0">
                <a:latin typeface="Arial"/>
                <a:cs typeface="Arial"/>
              </a:rPr>
              <a:t>A community-</a:t>
            </a:r>
            <a:r>
              <a:rPr lang="en-US" sz="1200" b="1" dirty="0" err="1">
                <a:latin typeface="Arial"/>
                <a:cs typeface="Arial"/>
              </a:rPr>
              <a:t>centred</a:t>
            </a:r>
            <a:r>
              <a:rPr lang="en-US" sz="1200" b="1" dirty="0">
                <a:latin typeface="Arial"/>
                <a:cs typeface="Arial"/>
              </a:rPr>
              <a:t> approach to health</a:t>
            </a:r>
            <a:endParaRPr lang="en-US" sz="1200" b="1" dirty="0"/>
          </a:p>
          <a:p>
            <a:pPr marL="285750" indent="-285750">
              <a:buFont typeface="Wingdings" panose="020B0604020202020204" pitchFamily="34" charset="0"/>
              <a:buChar char="ü"/>
            </a:pPr>
            <a:r>
              <a:rPr lang="en-US" sz="1200" dirty="0" err="1">
                <a:latin typeface="Arial"/>
                <a:cs typeface="Arial"/>
              </a:rPr>
              <a:t>recognises</a:t>
            </a:r>
            <a:r>
              <a:rPr lang="en-US" sz="1200" dirty="0">
                <a:latin typeface="Arial"/>
                <a:cs typeface="Arial"/>
              </a:rPr>
              <a:t> the importance of the communities we live and work in, and the social networks we belong to</a:t>
            </a:r>
          </a:p>
          <a:p>
            <a:pPr marL="285750" indent="-285750">
              <a:buFont typeface="Wingdings" panose="020B0604020202020204" pitchFamily="34" charset="0"/>
              <a:buChar char="ü"/>
            </a:pPr>
            <a:r>
              <a:rPr lang="en-US" sz="1200" dirty="0">
                <a:latin typeface="Arial"/>
                <a:cs typeface="Arial"/>
              </a:rPr>
              <a:t>promotes health and wellbeing</a:t>
            </a:r>
            <a:endParaRPr lang="en-US" sz="1200" dirty="0"/>
          </a:p>
          <a:p>
            <a:pPr marL="285750" indent="-285750">
              <a:buFont typeface="Wingdings" panose="020B0604020202020204" pitchFamily="34" charset="0"/>
              <a:buChar char="ü"/>
            </a:pPr>
            <a:r>
              <a:rPr lang="en-US" sz="1200" dirty="0">
                <a:latin typeface="Arial"/>
                <a:cs typeface="Arial"/>
              </a:rPr>
              <a:t>reduces health inequalities in a community setting</a:t>
            </a:r>
            <a:endParaRPr lang="en-US" sz="1200" dirty="0"/>
          </a:p>
          <a:p>
            <a:pPr marL="285750" indent="-285750">
              <a:buFont typeface="Wingdings,Sans-Serif" panose="020B0604020202020204" pitchFamily="34" charset="0"/>
              <a:buChar char="ü"/>
            </a:pPr>
            <a:r>
              <a:rPr lang="en-US" sz="1200" dirty="0">
                <a:latin typeface="Arial"/>
                <a:cs typeface="Arial"/>
              </a:rPr>
              <a:t>connects people to local community assets AND strengthens local community assets</a:t>
            </a:r>
          </a:p>
          <a:p>
            <a:pPr marL="0" indent="0">
              <a:buNone/>
            </a:pPr>
            <a:r>
              <a:rPr lang="en-US" sz="1200" b="1" dirty="0">
                <a:latin typeface="Arial"/>
                <a:cs typeface="Arial"/>
              </a:rPr>
              <a:t>Health inequalities</a:t>
            </a:r>
            <a:endParaRPr lang="en-US" sz="1200" dirty="0">
              <a:latin typeface="Arial"/>
              <a:cs typeface="Arial"/>
            </a:endParaRPr>
          </a:p>
          <a:p>
            <a:pPr marL="0" indent="0">
              <a:buNone/>
            </a:pPr>
            <a:r>
              <a:rPr lang="en-US" sz="1200" dirty="0">
                <a:latin typeface="Arial"/>
                <a:cs typeface="Arial"/>
              </a:rPr>
              <a:t> evidence that people’s health and wellbeing are </a:t>
            </a:r>
            <a:r>
              <a:rPr lang="en-US" sz="1200" dirty="0">
                <a:latin typeface="Arial"/>
                <a:cs typeface="Arial"/>
                <a:hlinkClick r:id="rId3"/>
              </a:rPr>
              <a:t>determined mostly by a range of social, economic and environmental factors</a:t>
            </a:r>
            <a:endParaRPr lang="en-US" sz="1200" dirty="0">
              <a:latin typeface="Arial"/>
              <a:cs typeface="Arial"/>
            </a:endParaRPr>
          </a:p>
          <a:p>
            <a:pPr marL="0" indent="0">
              <a:buNone/>
            </a:pPr>
            <a:r>
              <a:rPr lang="en-US" sz="1200" dirty="0">
                <a:latin typeface="Arial"/>
                <a:cs typeface="Arial"/>
              </a:rPr>
              <a:t> </a:t>
            </a:r>
            <a:r>
              <a:rPr lang="en-US" sz="1200" b="1" dirty="0">
                <a:latin typeface="Arial"/>
                <a:cs typeface="Arial"/>
              </a:rPr>
              <a:t>A new approach to population health </a:t>
            </a:r>
          </a:p>
          <a:p>
            <a:pPr marL="0" indent="0">
              <a:buNone/>
            </a:pPr>
            <a:r>
              <a:rPr lang="en-US" sz="1200" b="1" dirty="0">
                <a:latin typeface="Arial"/>
                <a:cs typeface="Arial"/>
              </a:rPr>
              <a:t>Reduce pressure on statutory services</a:t>
            </a:r>
            <a:endParaRPr lang="en-US" sz="1200" b="1" dirty="0"/>
          </a:p>
          <a:p>
            <a:pPr marL="285750" indent="-285750">
              <a:buFont typeface="Wingdings" panose="020B0604020202020204" pitchFamily="34" charset="0"/>
              <a:buChar char="ü"/>
            </a:pPr>
            <a:r>
              <a:rPr lang="en-US" sz="1200" dirty="0">
                <a:latin typeface="Arial"/>
                <a:cs typeface="Arial"/>
              </a:rPr>
              <a:t>by directing people to more appropriate services and groups</a:t>
            </a:r>
            <a:endParaRPr lang="en-US" sz="1200" dirty="0"/>
          </a:p>
          <a:p>
            <a:pPr marL="285750" indent="-285750">
              <a:buFont typeface="Wingdings" panose="020B0604020202020204" pitchFamily="34" charset="0"/>
              <a:buChar char="ü"/>
            </a:pPr>
            <a:r>
              <a:rPr lang="en-US" sz="1200" dirty="0">
                <a:latin typeface="Arial"/>
                <a:cs typeface="Arial"/>
              </a:rPr>
              <a:t>Helping people have more control</a:t>
            </a:r>
          </a:p>
          <a:p>
            <a:pPr marL="285750" indent="-285750">
              <a:buFont typeface="Wingdings" panose="020B0604020202020204" pitchFamily="34" charset="0"/>
              <a:buChar char="ü"/>
            </a:pPr>
            <a:r>
              <a:rPr lang="en-US" sz="1200" dirty="0">
                <a:latin typeface="Arial"/>
                <a:cs typeface="Arial"/>
              </a:rPr>
              <a:t>Helping people to live well longer reducing A and E admissions and hospital stays.</a:t>
            </a:r>
            <a:endParaRPr lang="en-US" sz="1200" dirty="0"/>
          </a:p>
          <a:p>
            <a:pPr marL="0" indent="0">
              <a:buNone/>
            </a:pPr>
            <a:endParaRPr lang="en-US" sz="1200" dirty="0"/>
          </a:p>
          <a:p>
            <a:pPr>
              <a:buFont typeface="Arial" panose="020B0604020202020204" pitchFamily="34" charset="0"/>
              <a:buNone/>
            </a:pPr>
            <a:endParaRPr lang="en-US" sz="1200" b="1" dirty="0"/>
          </a:p>
          <a:p>
            <a:pPr marL="0" indent="0">
              <a:buFont typeface="Wingdings" panose="020B0604020202020204" pitchFamily="34" charse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latin typeface="Arial"/>
              <a:cs typeface="Arial"/>
            </a:endParaRPr>
          </a:p>
        </p:txBody>
      </p:sp>
    </p:spTree>
    <p:extLst>
      <p:ext uri="{BB962C8B-B14F-4D97-AF65-F5344CB8AC3E}">
        <p14:creationId xmlns:p14="http://schemas.microsoft.com/office/powerpoint/2010/main" val="179677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0C66-E5D6-C209-1924-3798CEBE25A7}"/>
              </a:ext>
            </a:extLst>
          </p:cNvPr>
          <p:cNvSpPr txBox="1">
            <a:spLocks noGrp="1"/>
          </p:cNvSpPr>
          <p:nvPr>
            <p:ph type="title"/>
          </p:nvPr>
        </p:nvSpPr>
        <p:spPr>
          <a:xfrm>
            <a:off x="1139863" y="677163"/>
            <a:ext cx="8161150" cy="1107996"/>
          </a:xfrm>
        </p:spPr>
        <p:txBody>
          <a:bodyPr wrap="square" lIns="0" tIns="0" rIns="0" bIns="0" anchor="t">
            <a:spAutoFit/>
          </a:bodyPr>
          <a:lstStyle/>
          <a:p>
            <a:r>
              <a:rPr lang="en-GB" sz="3600"/>
              <a:t>Proactive Social Prescribing and Population Health</a:t>
            </a:r>
          </a:p>
        </p:txBody>
      </p:sp>
      <p:sp>
        <p:nvSpPr>
          <p:cNvPr id="3" name="TextBox 3">
            <a:extLst>
              <a:ext uri="{FF2B5EF4-FFF2-40B4-BE49-F238E27FC236}">
                <a16:creationId xmlns:a16="http://schemas.microsoft.com/office/drawing/2014/main" id="{3B365D4C-CD02-C781-3E5F-B5AACF296D1E}"/>
              </a:ext>
            </a:extLst>
          </p:cNvPr>
          <p:cNvSpPr txBox="1"/>
          <p:nvPr/>
        </p:nvSpPr>
        <p:spPr>
          <a:xfrm>
            <a:off x="871553" y="1914890"/>
            <a:ext cx="9682618" cy="4370427"/>
          </a:xfrm>
          <a:prstGeom prst="rect">
            <a:avLst/>
          </a:prstGeom>
          <a:solidFill>
            <a:schemeClr val="bg1">
              <a:lumMod val="85000"/>
            </a:schemeClr>
          </a:solidFill>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t" anchorCtr="0" compatLnSpc="1">
            <a:spAutoFit/>
          </a:bodyPr>
          <a:lstStyle/>
          <a:p>
            <a:pPr marL="285750" indent="-285750">
              <a:buFont typeface="Arial" panose="020B0604020202020204" pitchFamily="34" charset="0"/>
              <a:buChar char="•"/>
              <a:defRPr sz="1800" b="0" i="0" u="none" strike="noStrike" kern="0" cap="none" spc="0" baseline="0">
                <a:solidFill>
                  <a:srgbClr val="000000"/>
                </a:solidFill>
                <a:uFillTx/>
              </a:defRPr>
            </a:pPr>
            <a:r>
              <a:rPr lang="en-GB" sz="2800" kern="0">
                <a:solidFill>
                  <a:schemeClr val="tx1">
                    <a:lumMod val="65000"/>
                    <a:lumOff val="35000"/>
                  </a:schemeClr>
                </a:solidFill>
                <a:latin typeface="Calibri"/>
                <a:cs typeface="Calibri"/>
              </a:rPr>
              <a:t>VCSE partners and local clinical leaders were required to design, agree and put in place a targeted programme to proactively offer and improve access to social prescribing to an identified cohort with unmet needs.</a:t>
            </a:r>
          </a:p>
          <a:p>
            <a:pPr marL="285750" indent="-285750">
              <a:buFont typeface="Arial" panose="020B0604020202020204" pitchFamily="34" charset="0"/>
              <a:buChar char="•"/>
              <a:defRPr sz="1800" b="0" i="0" u="none" strike="noStrike" kern="0" cap="none" spc="0" baseline="0">
                <a:solidFill>
                  <a:srgbClr val="000000"/>
                </a:solidFill>
                <a:uFillTx/>
              </a:defRPr>
            </a:pPr>
            <a:endParaRPr lang="en-GB" sz="2800" kern="0">
              <a:solidFill>
                <a:schemeClr val="tx1">
                  <a:lumMod val="65000"/>
                  <a:lumOff val="35000"/>
                </a:schemeClr>
              </a:solidFill>
              <a:latin typeface="Calibri"/>
              <a:cs typeface="Calibri"/>
            </a:endParaRPr>
          </a:p>
          <a:p>
            <a:pPr marL="285750" indent="-285750">
              <a:buFont typeface="Arial" panose="020B0604020202020204" pitchFamily="34" charset="0"/>
              <a:buChar char="•"/>
              <a:defRPr sz="1800" b="0" i="0" u="none" strike="noStrike" kern="0" cap="none" spc="0" baseline="0">
                <a:solidFill>
                  <a:srgbClr val="000000"/>
                </a:solidFill>
                <a:uFillTx/>
              </a:defRPr>
            </a:pPr>
            <a:r>
              <a:rPr lang="en-GB" sz="2800" kern="0">
                <a:solidFill>
                  <a:schemeClr val="tx1">
                    <a:lumMod val="65000"/>
                    <a:lumOff val="35000"/>
                  </a:schemeClr>
                </a:solidFill>
                <a:latin typeface="Calibri"/>
                <a:cs typeface="Calibri"/>
              </a:rPr>
              <a:t>Tackling neighbourhood health inequalities - identify a population experiencing inequality in health provision</a:t>
            </a:r>
            <a:endParaRPr lang="en-GB">
              <a:solidFill>
                <a:schemeClr val="tx1">
                  <a:lumMod val="65000"/>
                  <a:lumOff val="35000"/>
                </a:schemeClr>
              </a:solidFill>
              <a:cs typeface="Calibri"/>
            </a:endParaRPr>
          </a:p>
          <a:p>
            <a:pPr>
              <a:defRPr sz="1800" b="0" i="0" u="none" strike="noStrike" kern="0" cap="none" spc="0" baseline="0">
                <a:solidFill>
                  <a:srgbClr val="000000"/>
                </a:solidFill>
                <a:uFillTx/>
              </a:defRPr>
            </a:pPr>
            <a:endParaRPr lang="en-GB" sz="2800" b="0" i="0" u="none" strike="noStrike" kern="0" cap="none" spc="0" baseline="0">
              <a:solidFill>
                <a:srgbClr val="000000"/>
              </a:solidFill>
              <a:uFillTx/>
              <a:latin typeface="Calibri"/>
              <a:cs typeface="Calibri"/>
            </a:endParaRP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cs typeface="Calibri"/>
            </a:endParaRPr>
          </a:p>
          <a:p>
            <a:pPr>
              <a:defRPr sz="1800" b="0" i="0" u="none" strike="noStrike" kern="0" cap="none" spc="0" baseline="0">
                <a:solidFill>
                  <a:srgbClr val="000000"/>
                </a:solidFill>
                <a:uFillTx/>
              </a:defRPr>
            </a:pPr>
            <a:endParaRPr lang="en-GB">
              <a:solidFill>
                <a:srgbClr val="000000"/>
              </a:solidFill>
              <a:latin typeface="Calibri"/>
              <a:cs typeface="Calibri"/>
            </a:endParaRPr>
          </a:p>
        </p:txBody>
      </p:sp>
    </p:spTree>
    <p:extLst>
      <p:ext uri="{BB962C8B-B14F-4D97-AF65-F5344CB8AC3E}">
        <p14:creationId xmlns:p14="http://schemas.microsoft.com/office/powerpoint/2010/main" val="943208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2168</Words>
  <Application>Microsoft Office PowerPoint</Application>
  <PresentationFormat>Widescreen</PresentationFormat>
  <Paragraphs>257</Paragraphs>
  <Slides>37</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Calibri Light</vt:lpstr>
      <vt:lpstr>GDS Transport</vt:lpstr>
      <vt:lpstr>Muli</vt:lpstr>
      <vt:lpstr>Times New Roman</vt:lpstr>
      <vt:lpstr>Wingdings</vt:lpstr>
      <vt:lpstr>Wingdings,Sans-Serif</vt:lpstr>
      <vt:lpstr>Office Theme</vt:lpstr>
      <vt:lpstr>PowerPoint Presentation</vt:lpstr>
      <vt:lpstr>PowerPoint Presentation</vt:lpstr>
      <vt:lpstr>PowerPoint Presentation</vt:lpstr>
      <vt:lpstr>PowerPoint Presentation</vt:lpstr>
      <vt:lpstr>Exploring health inequalities in York </vt:lpstr>
      <vt:lpstr>Diabetes PHM Project </vt:lpstr>
      <vt:lpstr>PowerPoint Presentation</vt:lpstr>
      <vt:lpstr>PowerPoint Presentation</vt:lpstr>
      <vt:lpstr>Proactive Social Prescribing and Population Health</vt:lpstr>
      <vt:lpstr>An Example:</vt:lpstr>
      <vt:lpstr>PowerPoint Presentation</vt:lpstr>
      <vt:lpstr>PowerPoint Presentation</vt:lpstr>
      <vt:lpstr>PowerPoint Presentation</vt:lpstr>
      <vt:lpstr>Waiting Well – Patient Summary</vt:lpstr>
      <vt:lpstr>Waiting Well – Waiting List Summary</vt:lpstr>
      <vt:lpstr>Waiting Well – Patient Details</vt:lpstr>
      <vt:lpstr>Waiting Well – Patient Risk Factors</vt:lpstr>
      <vt:lpstr>Waiting Well – Case Study from the NE</vt:lpstr>
      <vt:lpstr>Waiting Well – piloting locally</vt:lpstr>
      <vt:lpstr>PHH Case Tutorial: Fingertips ‘Wider Determinants’ Tool</vt:lpstr>
      <vt:lpstr>Outline</vt:lpstr>
      <vt:lpstr>OHID Tool (Fingertips)</vt:lpstr>
      <vt:lpstr>Wider Determinants of Health</vt:lpstr>
      <vt:lpstr>Wider Determinants of Health</vt:lpstr>
      <vt:lpstr>Wider Determinants of Health</vt:lpstr>
      <vt:lpstr>Wider Determinants of Health</vt:lpstr>
      <vt:lpstr>Wider Determinants of Health</vt:lpstr>
      <vt:lpstr>Wider Determinants of Health</vt:lpstr>
      <vt:lpstr>Wider Determinants of Health</vt:lpstr>
      <vt:lpstr>Wider Determinants of Health</vt:lpstr>
      <vt:lpstr>Local Health</vt:lpstr>
      <vt:lpstr>Local Health</vt:lpstr>
      <vt:lpstr>Wider Impacts of COVID-19 on Health (WICH) Monitoring Tool</vt:lpstr>
      <vt:lpstr>Wider Impacts of COVID-19 on Health (WICH) Monitoring Tool</vt:lpstr>
      <vt:lpstr>Wider Impacts of COVID-19 on Health (WICH) Monitoring Tool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NICE, Rachael (NHS VALE OF YORK CCG)</dc:creator>
  <cp:lastModifiedBy>JANIK, Michal (NHS HUMBER AND NORTH YORKSHIRE ICB - 03Q)</cp:lastModifiedBy>
  <cp:revision>27</cp:revision>
  <dcterms:created xsi:type="dcterms:W3CDTF">2022-06-17T14:34:01Z</dcterms:created>
  <dcterms:modified xsi:type="dcterms:W3CDTF">2023-04-25T09:27:57Z</dcterms:modified>
</cp:coreProperties>
</file>