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259" r:id="rId7"/>
    <p:sldId id="260" r:id="rId8"/>
    <p:sldId id="261" r:id="rId9"/>
    <p:sldId id="262" r:id="rId10"/>
    <p:sldId id="263" r:id="rId11"/>
    <p:sldId id="265" r:id="rId12"/>
    <p:sldId id="268" r:id="rId13"/>
    <p:sldId id="266" r:id="rId14"/>
    <p:sldId id="267" r:id="rId15"/>
    <p:sldId id="270" r:id="rId16"/>
    <p:sldId id="276" r:id="rId17"/>
    <p:sldId id="280" r:id="rId18"/>
    <p:sldId id="271" r:id="rId19"/>
    <p:sldId id="272" r:id="rId20"/>
    <p:sldId id="279" r:id="rId21"/>
    <p:sldId id="277" r:id="rId22"/>
    <p:sldId id="273" r:id="rId23"/>
    <p:sldId id="278" r:id="rId24"/>
    <p:sldId id="269" r:id="rId25"/>
    <p:sldId id="274" r:id="rId26"/>
    <p:sldId id="275" r:id="rId27"/>
    <p:sldId id="281"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Caphane" initials="DC" lastIdx="1" clrIdx="0">
    <p:extLst>
      <p:ext uri="{19B8F6BF-5375-455C-9EA6-DF929625EA0E}">
        <p15:presenceInfo xmlns:p15="http://schemas.microsoft.com/office/powerpoint/2012/main" userId="David Capha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48" autoAdjust="0"/>
  </p:normalViewPr>
  <p:slideViewPr>
    <p:cSldViewPr snapToGrid="0">
      <p:cViewPr varScale="1">
        <p:scale>
          <a:sx n="90" d="100"/>
          <a:sy n="90"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82002-1B8A-4DD3-AB7D-4274C3F08571}" type="datetimeFigureOut">
              <a:rPr lang="en-GB" smtClean="0"/>
              <a:t>28/01/2022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54412-140B-43C0-989F-79D391F12236}" type="slidenum">
              <a:rPr lang="en-GB" smtClean="0"/>
              <a:t>‹#›</a:t>
            </a:fld>
            <a:endParaRPr lang="en-GB"/>
          </a:p>
        </p:txBody>
      </p:sp>
    </p:spTree>
    <p:extLst>
      <p:ext uri="{BB962C8B-B14F-4D97-AF65-F5344CB8AC3E}">
        <p14:creationId xmlns:p14="http://schemas.microsoft.com/office/powerpoint/2010/main" val="420975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ata.gov.uk/dataset/2c5695f2-39d0-457f-a03c-1f4d3617bb48/population-weighted-centroids-guidanc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ata.gov.uk/dataset/2c5695f2-39d0-457f-a03c-1f4d3617bb48/population-weighted-centroids-guidanc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gov.uk/government/statistics/lower-and-middle-super-output-areas-electricity-consump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https://www.ons.gov.uk/methodology/geography/ukgeographies/censusgeography#output-area-oa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Unit postcodes are the full postcode: </a:t>
            </a:r>
            <a:r>
              <a:rPr lang="en-GB" sz="1800" dirty="0">
                <a:effectLst/>
                <a:latin typeface="Segoe UI" panose="020B0502040204020203" pitchFamily="34" charset="0"/>
              </a:rPr>
              <a:t>https://www.ons.gov.uk/methodology/geography/ukgeographies/postalgeography</a:t>
            </a:r>
            <a:endParaRPr lang="en-GB" sz="1800" dirty="0">
              <a:effectLst/>
              <a:latin typeface="Arial" panose="020B0604020202020204" pitchFamily="34" charset="0"/>
            </a:endParaRPr>
          </a:p>
          <a:p>
            <a:r>
              <a:rPr lang="en-GB" dirty="0"/>
              <a:t>637 output areas in CYC</a:t>
            </a:r>
          </a:p>
        </p:txBody>
      </p:sp>
      <p:sp>
        <p:nvSpPr>
          <p:cNvPr id="4" name="Slide Number Placeholder 3"/>
          <p:cNvSpPr>
            <a:spLocks noGrp="1"/>
          </p:cNvSpPr>
          <p:nvPr>
            <p:ph type="sldNum" sz="quarter" idx="5"/>
          </p:nvPr>
        </p:nvSpPr>
        <p:spPr/>
        <p:txBody>
          <a:bodyPr/>
          <a:lstStyle/>
          <a:p>
            <a:fld id="{C6154412-140B-43C0-989F-79D391F12236}" type="slidenum">
              <a:rPr lang="en-GB" smtClean="0"/>
              <a:t>3</a:t>
            </a:fld>
            <a:endParaRPr lang="en-GB"/>
          </a:p>
        </p:txBody>
      </p:sp>
    </p:spTree>
    <p:extLst>
      <p:ext uri="{BB962C8B-B14F-4D97-AF65-F5344CB8AC3E}">
        <p14:creationId xmlns:p14="http://schemas.microsoft.com/office/powerpoint/2010/main" val="305286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switching to drive/ walk time analysis (isochrone) rather than straight line distance calculations here</a:t>
            </a:r>
          </a:p>
        </p:txBody>
      </p:sp>
      <p:sp>
        <p:nvSpPr>
          <p:cNvPr id="4" name="Slide Number Placeholder 3"/>
          <p:cNvSpPr>
            <a:spLocks noGrp="1"/>
          </p:cNvSpPr>
          <p:nvPr>
            <p:ph type="sldNum" sz="quarter" idx="5"/>
          </p:nvPr>
        </p:nvSpPr>
        <p:spPr/>
        <p:txBody>
          <a:bodyPr/>
          <a:lstStyle/>
          <a:p>
            <a:fld id="{C6154412-140B-43C0-989F-79D391F12236}" type="slidenum">
              <a:rPr lang="en-GB" smtClean="0"/>
              <a:t>13</a:t>
            </a:fld>
            <a:endParaRPr lang="en-GB"/>
          </a:p>
        </p:txBody>
      </p:sp>
    </p:spTree>
    <p:extLst>
      <p:ext uri="{BB962C8B-B14F-4D97-AF65-F5344CB8AC3E}">
        <p14:creationId xmlns:p14="http://schemas.microsoft.com/office/powerpoint/2010/main" val="22352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154412-140B-43C0-989F-79D391F12236}" type="slidenum">
              <a:rPr lang="en-GB" smtClean="0"/>
              <a:t>14</a:t>
            </a:fld>
            <a:endParaRPr lang="en-GB"/>
          </a:p>
        </p:txBody>
      </p:sp>
    </p:spTree>
    <p:extLst>
      <p:ext uri="{BB962C8B-B14F-4D97-AF65-F5344CB8AC3E}">
        <p14:creationId xmlns:p14="http://schemas.microsoft.com/office/powerpoint/2010/main" val="304186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Area classification descriptions: https://www.ons.gov.uk/methodology/geography/geographicalproducts/areaclassifications/2011areaclassifications/penportraitsandradialplots</a:t>
            </a:r>
          </a:p>
          <a:p>
            <a:r>
              <a:rPr lang="en-GB" dirty="0"/>
              <a:t>Hard-pressed communities includes: Constrained renters, Hampered neighbourhoods and challenged white communities</a:t>
            </a:r>
          </a:p>
          <a:p>
            <a:endParaRPr lang="en-GB" dirty="0"/>
          </a:p>
          <a:p>
            <a:r>
              <a:rPr lang="en-GB" dirty="0"/>
              <a:t>https://mapmaker.cdrc.ac.uk/#/output-area-classification?h=0&amp;lon=-1.0843&amp;lat=53.969&amp;zoom=12</a:t>
            </a:r>
          </a:p>
          <a:p>
            <a:endParaRPr lang="en-GB" dirty="0"/>
          </a:p>
          <a:p>
            <a:r>
              <a:rPr lang="en-GB" dirty="0"/>
              <a:t>For e.g. Practice, Care Home and Pharmacy within a boundary – one of these sites could be e.g. 50 meters from the centroid and outside the boundary. Another could be 100s of meters </a:t>
            </a:r>
            <a:r>
              <a:rPr lang="en-GB" dirty="0" err="1"/>
              <a:t>frm</a:t>
            </a:r>
            <a:r>
              <a:rPr lang="en-GB" dirty="0"/>
              <a:t> the centroid but in the boundary so worth looking at on a map before drawing and strong conclusions from this.</a:t>
            </a:r>
          </a:p>
        </p:txBody>
      </p:sp>
      <p:sp>
        <p:nvSpPr>
          <p:cNvPr id="4" name="Slide Number Placeholder 3"/>
          <p:cNvSpPr>
            <a:spLocks noGrp="1"/>
          </p:cNvSpPr>
          <p:nvPr>
            <p:ph type="sldNum" sz="quarter" idx="5"/>
          </p:nvPr>
        </p:nvSpPr>
        <p:spPr/>
        <p:txBody>
          <a:bodyPr/>
          <a:lstStyle/>
          <a:p>
            <a:fld id="{C6154412-140B-43C0-989F-79D391F12236}" type="slidenum">
              <a:rPr lang="en-GB" smtClean="0"/>
              <a:t>15</a:t>
            </a:fld>
            <a:endParaRPr lang="en-GB"/>
          </a:p>
        </p:txBody>
      </p:sp>
    </p:spTree>
    <p:extLst>
      <p:ext uri="{BB962C8B-B14F-4D97-AF65-F5344CB8AC3E}">
        <p14:creationId xmlns:p14="http://schemas.microsoft.com/office/powerpoint/2010/main" val="2532193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154412-140B-43C0-989F-79D391F12236}" type="slidenum">
              <a:rPr lang="en-GB" smtClean="0"/>
              <a:t>16</a:t>
            </a:fld>
            <a:endParaRPr lang="en-GB"/>
          </a:p>
        </p:txBody>
      </p:sp>
    </p:spTree>
    <p:extLst>
      <p:ext uri="{BB962C8B-B14F-4D97-AF65-F5344CB8AC3E}">
        <p14:creationId xmlns:p14="http://schemas.microsoft.com/office/powerpoint/2010/main" val="250376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data can be sliced and diced to focus on any subset </a:t>
            </a:r>
            <a:r>
              <a:rPr lang="en-GB" dirty="0" err="1"/>
              <a:t>eg.</a:t>
            </a:r>
            <a:r>
              <a:rPr lang="en-GB" dirty="0"/>
              <a:t> a particular age group, a particular condition or by time of day</a:t>
            </a:r>
          </a:p>
          <a:p>
            <a:endParaRPr lang="en-GB" dirty="0"/>
          </a:p>
          <a:p>
            <a:r>
              <a:rPr lang="en-GB" dirty="0"/>
              <a:t>Discharge status – a number of patients captured in York’s ED data will subsequently be streamed. This should be within 15 minutes but the average time for the above streamed patients is 37 mins.</a:t>
            </a:r>
          </a:p>
          <a:p>
            <a:r>
              <a:rPr lang="en-GB" dirty="0"/>
              <a:t>	The top diagnosis code of null is for patients that are streamed. Whilst a complaint should always be recorded, a diagnosis will not necessarily be.</a:t>
            </a:r>
          </a:p>
          <a:p>
            <a:r>
              <a:rPr lang="en-GB" dirty="0"/>
              <a:t>yearBand5 simply shows the proportion of activity broken down into the 5 year age bands (these are the bands used for calculating the age adjusted rates)</a:t>
            </a:r>
          </a:p>
          <a:p>
            <a:endParaRPr lang="en-GB" dirty="0"/>
          </a:p>
          <a:p>
            <a:r>
              <a:rPr lang="en-GB" dirty="0"/>
              <a:t>The chart on the right is to show that the </a:t>
            </a:r>
            <a:r>
              <a:rPr lang="en-GB" b="1" dirty="0"/>
              <a:t>318 individuals </a:t>
            </a:r>
            <a:r>
              <a:rPr lang="en-GB" dirty="0"/>
              <a:t>accounted for </a:t>
            </a:r>
            <a:r>
              <a:rPr lang="en-GB" b="1" dirty="0"/>
              <a:t>526 total attendances </a:t>
            </a:r>
            <a:r>
              <a:rPr lang="en-GB" dirty="0"/>
              <a:t>in the period. </a:t>
            </a:r>
          </a:p>
          <a:p>
            <a:r>
              <a:rPr lang="en-GB" dirty="0"/>
              <a:t>	219 patients had one attendance, 52 patients had two attendances each… One patient had 15 attendances in total and another 16. </a:t>
            </a:r>
          </a:p>
          <a:p>
            <a:r>
              <a:rPr lang="en-GB" dirty="0"/>
              <a:t>	There are 12 patients with 5 or more attendances (5+ considered high intensity users). These patients accounted for 92 attendances (3.8% individuals resulted in 17.5% of total attendances)</a:t>
            </a:r>
          </a:p>
        </p:txBody>
      </p:sp>
      <p:sp>
        <p:nvSpPr>
          <p:cNvPr id="4" name="Slide Number Placeholder 3"/>
          <p:cNvSpPr>
            <a:spLocks noGrp="1"/>
          </p:cNvSpPr>
          <p:nvPr>
            <p:ph type="sldNum" sz="quarter" idx="5"/>
          </p:nvPr>
        </p:nvSpPr>
        <p:spPr/>
        <p:txBody>
          <a:bodyPr/>
          <a:lstStyle/>
          <a:p>
            <a:fld id="{C6154412-140B-43C0-989F-79D391F12236}" type="slidenum">
              <a:rPr lang="en-GB" smtClean="0"/>
              <a:t>17</a:t>
            </a:fld>
            <a:endParaRPr lang="en-GB"/>
          </a:p>
        </p:txBody>
      </p:sp>
    </p:spTree>
    <p:extLst>
      <p:ext uri="{BB962C8B-B14F-4D97-AF65-F5344CB8AC3E}">
        <p14:creationId xmlns:p14="http://schemas.microsoft.com/office/powerpoint/2010/main" val="305590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last known address simply because in previous work, identifying high intensity users – we would use the last known GP practice to share these details</a:t>
            </a:r>
          </a:p>
        </p:txBody>
      </p:sp>
      <p:sp>
        <p:nvSpPr>
          <p:cNvPr id="4" name="Slide Number Placeholder 3"/>
          <p:cNvSpPr>
            <a:spLocks noGrp="1"/>
          </p:cNvSpPr>
          <p:nvPr>
            <p:ph type="sldNum" sz="quarter" idx="5"/>
          </p:nvPr>
        </p:nvSpPr>
        <p:spPr/>
        <p:txBody>
          <a:bodyPr/>
          <a:lstStyle/>
          <a:p>
            <a:fld id="{C6154412-140B-43C0-989F-79D391F12236}" type="slidenum">
              <a:rPr lang="en-GB" smtClean="0"/>
              <a:t>20</a:t>
            </a:fld>
            <a:endParaRPr lang="en-GB"/>
          </a:p>
        </p:txBody>
      </p:sp>
    </p:spTree>
    <p:extLst>
      <p:ext uri="{BB962C8B-B14F-4D97-AF65-F5344CB8AC3E}">
        <p14:creationId xmlns:p14="http://schemas.microsoft.com/office/powerpoint/2010/main" val="2732260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obvious difference in the rates of LSOAs with a care home and those without</a:t>
            </a:r>
          </a:p>
        </p:txBody>
      </p:sp>
      <p:sp>
        <p:nvSpPr>
          <p:cNvPr id="4" name="Slide Number Placeholder 3"/>
          <p:cNvSpPr>
            <a:spLocks noGrp="1"/>
          </p:cNvSpPr>
          <p:nvPr>
            <p:ph type="sldNum" sz="quarter" idx="5"/>
          </p:nvPr>
        </p:nvSpPr>
        <p:spPr/>
        <p:txBody>
          <a:bodyPr/>
          <a:lstStyle/>
          <a:p>
            <a:fld id="{C6154412-140B-43C0-989F-79D391F12236}" type="slidenum">
              <a:rPr lang="en-GB" smtClean="0"/>
              <a:t>21</a:t>
            </a:fld>
            <a:endParaRPr lang="en-GB"/>
          </a:p>
        </p:txBody>
      </p:sp>
    </p:spTree>
    <p:extLst>
      <p:ext uri="{BB962C8B-B14F-4D97-AF65-F5344CB8AC3E}">
        <p14:creationId xmlns:p14="http://schemas.microsoft.com/office/powerpoint/2010/main" val="116517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Population Centroid: </a:t>
            </a:r>
            <a:r>
              <a:rPr lang="en-GB" sz="1200" dirty="0">
                <a:effectLst/>
                <a:latin typeface="Calibri" panose="020F0502020204030204" pitchFamily="34" charset="0"/>
                <a:hlinkClick r:id="rId3"/>
              </a:rPr>
              <a:t>https://data.gov.uk/dataset/2c5695f2-39d0-457f-a03c-1f4d3617bb48/population-weighted-centroids-guidance</a:t>
            </a:r>
            <a:endParaRPr lang="en-GB" sz="1200" dirty="0">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6154412-140B-43C0-989F-79D391F12236}" type="slidenum">
              <a:rPr lang="en-GB" smtClean="0"/>
              <a:t>22</a:t>
            </a:fld>
            <a:endParaRPr lang="en-GB"/>
          </a:p>
        </p:txBody>
      </p:sp>
    </p:spTree>
    <p:extLst>
      <p:ext uri="{BB962C8B-B14F-4D97-AF65-F5344CB8AC3E}">
        <p14:creationId xmlns:p14="http://schemas.microsoft.com/office/powerpoint/2010/main" val="1806602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Travel Times based on Open Street Map: https://openrouteservice.org/</a:t>
            </a:r>
          </a:p>
          <a:p>
            <a:r>
              <a:rPr lang="en-GB" dirty="0"/>
              <a:t>For this example, </a:t>
            </a:r>
            <a:r>
              <a:rPr lang="en-GB" dirty="0" err="1"/>
              <a:t>lsoa</a:t>
            </a:r>
            <a:r>
              <a:rPr lang="en-GB" dirty="0"/>
              <a:t> E01013443, the blue line shows the fasted calculated walking route (50 minutes (4.2km)), the red line the driving route (15 minutes (5.7km))</a:t>
            </a:r>
          </a:p>
          <a:p>
            <a:endParaRPr lang="en-GB" dirty="0"/>
          </a:p>
        </p:txBody>
      </p:sp>
      <p:sp>
        <p:nvSpPr>
          <p:cNvPr id="4" name="Slide Number Placeholder 3"/>
          <p:cNvSpPr>
            <a:spLocks noGrp="1"/>
          </p:cNvSpPr>
          <p:nvPr>
            <p:ph type="sldNum" sz="quarter" idx="5"/>
          </p:nvPr>
        </p:nvSpPr>
        <p:spPr/>
        <p:txBody>
          <a:bodyPr/>
          <a:lstStyle/>
          <a:p>
            <a:fld id="{C6154412-140B-43C0-989F-79D391F12236}" type="slidenum">
              <a:rPr lang="en-GB" smtClean="0"/>
              <a:t>24</a:t>
            </a:fld>
            <a:endParaRPr lang="en-GB"/>
          </a:p>
        </p:txBody>
      </p:sp>
    </p:spTree>
    <p:extLst>
      <p:ext uri="{BB962C8B-B14F-4D97-AF65-F5344CB8AC3E}">
        <p14:creationId xmlns:p14="http://schemas.microsoft.com/office/powerpoint/2010/main" val="106833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https://www.ons.gov.uk/methodology/geography/ukgeographies/censusgeography#super-output-area-soa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Neighbourhood statistics now published across various other platforms: https://digitalblog.ons.gov.uk/2017/04/19/goodbye-to-old-friends-and-hello-to-the-new/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154412-140B-43C0-989F-79D391F12236}" type="slidenum">
              <a:rPr lang="en-GB" smtClean="0"/>
              <a:t>4</a:t>
            </a:fld>
            <a:endParaRPr lang="en-GB"/>
          </a:p>
        </p:txBody>
      </p:sp>
    </p:spTree>
    <p:extLst>
      <p:ext uri="{BB962C8B-B14F-4D97-AF65-F5344CB8AC3E}">
        <p14:creationId xmlns:p14="http://schemas.microsoft.com/office/powerpoint/2010/main" val="122138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GP registered figures at LSOA level are published quarterly in Jan, Apr, Jul and Oct</a:t>
            </a:r>
          </a:p>
          <a:p>
            <a:r>
              <a:rPr lang="en-GB" dirty="0"/>
              <a:t>	Using July as the comparison month for the mid year estimates</a:t>
            </a:r>
          </a:p>
          <a:p>
            <a:endParaRPr lang="en-GB" dirty="0"/>
          </a:p>
          <a:p>
            <a:r>
              <a:rPr lang="en-GB" dirty="0"/>
              <a:t>I refer to York University as the ‘University LSOA’ and it stands out because of the student residences (Student population ~20k)</a:t>
            </a:r>
          </a:p>
          <a:p>
            <a:r>
              <a:rPr lang="en-GB" dirty="0"/>
              <a:t>However, there is also York St John University (Student population ~7k) with a variety of accommodation within a mile of campus (https://www.yorksj.ac.uk/study/accommodation/)</a:t>
            </a:r>
          </a:p>
          <a:p>
            <a:endParaRPr lang="en-GB" dirty="0"/>
          </a:p>
          <a:p>
            <a:r>
              <a:rPr lang="en-GB" dirty="0"/>
              <a:t>Not looking to start an argument over which is correct, just to highlight that at Practice Level, you might see a slightly different picture.</a:t>
            </a:r>
          </a:p>
        </p:txBody>
      </p:sp>
      <p:sp>
        <p:nvSpPr>
          <p:cNvPr id="4" name="Slide Number Placeholder 3"/>
          <p:cNvSpPr>
            <a:spLocks noGrp="1"/>
          </p:cNvSpPr>
          <p:nvPr>
            <p:ph type="sldNum" sz="quarter" idx="5"/>
          </p:nvPr>
        </p:nvSpPr>
        <p:spPr/>
        <p:txBody>
          <a:bodyPr/>
          <a:lstStyle/>
          <a:p>
            <a:fld id="{C6154412-140B-43C0-989F-79D391F12236}" type="slidenum">
              <a:rPr lang="en-GB" smtClean="0"/>
              <a:t>5</a:t>
            </a:fld>
            <a:endParaRPr lang="en-GB"/>
          </a:p>
        </p:txBody>
      </p:sp>
    </p:spTree>
    <p:extLst>
      <p:ext uri="{BB962C8B-B14F-4D97-AF65-F5344CB8AC3E}">
        <p14:creationId xmlns:p14="http://schemas.microsoft.com/office/powerpoint/2010/main" val="392252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lsoa</a:t>
            </a:r>
            <a:r>
              <a:rPr lang="en-GB" dirty="0"/>
              <a:t> boundaries can lead to ‘visual’ distortion where our eyes are drawn to the larger (typically rural) areas.</a:t>
            </a:r>
          </a:p>
          <a:p>
            <a:r>
              <a:rPr lang="en-GB" dirty="0"/>
              <a:t>Using the centroid is a way to eliminate this distortion. Can calculate either a geometric or population centroid – see appendix for further examples.</a:t>
            </a:r>
          </a:p>
          <a:p>
            <a:endParaRPr lang="en-GB" dirty="0"/>
          </a:p>
          <a:p>
            <a:r>
              <a:rPr lang="en-GB" dirty="0"/>
              <a:t>Population Centroid: </a:t>
            </a:r>
            <a:r>
              <a:rPr lang="en-GB" sz="1800" dirty="0">
                <a:effectLst/>
                <a:latin typeface="Calibri" panose="020F0502020204030204" pitchFamily="34" charset="0"/>
                <a:hlinkClick r:id="rId3"/>
              </a:rPr>
              <a:t>https://data.gov.uk/dataset/2c5695f2-39d0-457f-a03c-1f4d3617bb48/population-weighted-centroids-guidance</a:t>
            </a:r>
            <a:endParaRPr lang="en-GB" sz="1800" dirty="0">
              <a:effectLst/>
              <a:latin typeface="Calibri" panose="020F0502020204030204" pitchFamily="34" charset="0"/>
            </a:endParaRPr>
          </a:p>
          <a:p>
            <a:r>
              <a:rPr lang="en-GB" dirty="0">
                <a:hlinkClick r:id="rId4"/>
              </a:rPr>
              <a:t>Lower and Middle Super Output Areas electricity consumption - GOV.UK (www.gov.uk)</a:t>
            </a:r>
            <a:endParaRPr lang="en-GB" dirty="0"/>
          </a:p>
        </p:txBody>
      </p:sp>
      <p:sp>
        <p:nvSpPr>
          <p:cNvPr id="4" name="Slide Number Placeholder 3"/>
          <p:cNvSpPr>
            <a:spLocks noGrp="1"/>
          </p:cNvSpPr>
          <p:nvPr>
            <p:ph type="sldNum" sz="quarter" idx="5"/>
          </p:nvPr>
        </p:nvSpPr>
        <p:spPr/>
        <p:txBody>
          <a:bodyPr/>
          <a:lstStyle/>
          <a:p>
            <a:fld id="{C6154412-140B-43C0-989F-79D391F12236}" type="slidenum">
              <a:rPr lang="en-GB" smtClean="0"/>
              <a:t>6</a:t>
            </a:fld>
            <a:endParaRPr lang="en-GB"/>
          </a:p>
        </p:txBody>
      </p:sp>
    </p:spTree>
    <p:extLst>
      <p:ext uri="{BB962C8B-B14F-4D97-AF65-F5344CB8AC3E}">
        <p14:creationId xmlns:p14="http://schemas.microsoft.com/office/powerpoint/2010/main" val="23994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Red</a:t>
            </a:r>
            <a:r>
              <a:rPr lang="en-GB" dirty="0"/>
              <a:t> bars show LSOAs with rates </a:t>
            </a:r>
            <a:r>
              <a:rPr lang="en-GB" b="1" dirty="0"/>
              <a:t>significantly higher </a:t>
            </a:r>
            <a:r>
              <a:rPr lang="en-GB" dirty="0"/>
              <a:t>than the CYC average</a:t>
            </a:r>
          </a:p>
          <a:p>
            <a:r>
              <a:rPr lang="en-GB" b="1" dirty="0"/>
              <a:t>Blue</a:t>
            </a:r>
            <a:r>
              <a:rPr lang="en-GB" dirty="0"/>
              <a:t> bars show LSOAs with rates </a:t>
            </a:r>
            <a:r>
              <a:rPr lang="en-GB" b="1" dirty="0"/>
              <a:t>significantly lower </a:t>
            </a:r>
            <a:r>
              <a:rPr lang="en-GB" dirty="0"/>
              <a:t>than the CYC average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orange bar is just to highlight a selected </a:t>
            </a:r>
            <a:r>
              <a:rPr lang="en-GB" dirty="0" err="1"/>
              <a:t>lsoa</a:t>
            </a:r>
            <a:r>
              <a:rPr lang="en-GB" dirty="0"/>
              <a:t> which is used for further investigation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Due to the discrepancy between the mid-year population estimates and activity, in future, it might be necessary to increase the age ranges particularly at the higher age range where population sizes are smaller</a:t>
            </a:r>
          </a:p>
          <a:p>
            <a:endParaRPr lang="en-GB" dirty="0"/>
          </a:p>
        </p:txBody>
      </p:sp>
      <p:sp>
        <p:nvSpPr>
          <p:cNvPr id="4" name="Slide Number Placeholder 3"/>
          <p:cNvSpPr>
            <a:spLocks noGrp="1"/>
          </p:cNvSpPr>
          <p:nvPr>
            <p:ph type="sldNum" sz="quarter" idx="5"/>
          </p:nvPr>
        </p:nvSpPr>
        <p:spPr/>
        <p:txBody>
          <a:bodyPr/>
          <a:lstStyle/>
          <a:p>
            <a:fld id="{C6154412-140B-43C0-989F-79D391F12236}" type="slidenum">
              <a:rPr lang="en-GB" smtClean="0"/>
              <a:t>8</a:t>
            </a:fld>
            <a:endParaRPr lang="en-GB"/>
          </a:p>
        </p:txBody>
      </p:sp>
    </p:spTree>
    <p:extLst>
      <p:ext uri="{BB962C8B-B14F-4D97-AF65-F5344CB8AC3E}">
        <p14:creationId xmlns:p14="http://schemas.microsoft.com/office/powerpoint/2010/main" val="120333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With the addition of two LSOAs (E01013431 and E01013348), the above adjacent clusters of LSOAs could form ‘one continuous area’. Connection with </a:t>
            </a:r>
            <a:r>
              <a:rPr lang="en-GB" dirty="0" err="1"/>
              <a:t>Haxby</a:t>
            </a:r>
            <a:r>
              <a:rPr lang="en-GB" dirty="0"/>
              <a:t> Road and Wigginton Road and access to the trust?</a:t>
            </a:r>
          </a:p>
          <a:p>
            <a:r>
              <a:rPr lang="en-GB" dirty="0"/>
              <a:t>These two LSOAs do have A&amp;E attendance rates (statistically) higher than the CYC average</a:t>
            </a:r>
          </a:p>
          <a:p>
            <a:endParaRPr lang="en-GB" dirty="0"/>
          </a:p>
        </p:txBody>
      </p:sp>
      <p:sp>
        <p:nvSpPr>
          <p:cNvPr id="4" name="Slide Number Placeholder 3"/>
          <p:cNvSpPr>
            <a:spLocks noGrp="1"/>
          </p:cNvSpPr>
          <p:nvPr>
            <p:ph type="sldNum" sz="quarter" idx="5"/>
          </p:nvPr>
        </p:nvSpPr>
        <p:spPr/>
        <p:txBody>
          <a:bodyPr/>
          <a:lstStyle/>
          <a:p>
            <a:fld id="{C6154412-140B-43C0-989F-79D391F12236}" type="slidenum">
              <a:rPr lang="en-GB" smtClean="0"/>
              <a:t>9</a:t>
            </a:fld>
            <a:endParaRPr lang="en-GB"/>
          </a:p>
        </p:txBody>
      </p:sp>
    </p:spTree>
    <p:extLst>
      <p:ext uri="{BB962C8B-B14F-4D97-AF65-F5344CB8AC3E}">
        <p14:creationId xmlns:p14="http://schemas.microsoft.com/office/powerpoint/2010/main" val="371126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 specific rates available for each 5 year age range</a:t>
            </a:r>
          </a:p>
        </p:txBody>
      </p:sp>
      <p:sp>
        <p:nvSpPr>
          <p:cNvPr id="4" name="Slide Number Placeholder 3"/>
          <p:cNvSpPr>
            <a:spLocks noGrp="1"/>
          </p:cNvSpPr>
          <p:nvPr>
            <p:ph type="sldNum" sz="quarter" idx="5"/>
          </p:nvPr>
        </p:nvSpPr>
        <p:spPr/>
        <p:txBody>
          <a:bodyPr/>
          <a:lstStyle/>
          <a:p>
            <a:fld id="{C6154412-140B-43C0-989F-79D391F12236}" type="slidenum">
              <a:rPr lang="en-GB" smtClean="0"/>
              <a:t>10</a:t>
            </a:fld>
            <a:endParaRPr lang="en-GB"/>
          </a:p>
        </p:txBody>
      </p:sp>
    </p:spTree>
    <p:extLst>
      <p:ext uri="{BB962C8B-B14F-4D97-AF65-F5344CB8AC3E}">
        <p14:creationId xmlns:p14="http://schemas.microsoft.com/office/powerpoint/2010/main" val="359261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Index of Multiple Deprivation (IMD)</a:t>
            </a:r>
          </a:p>
          <a:p>
            <a:r>
              <a:rPr lang="en-GB" dirty="0"/>
              <a:t>Orange highlighted circles are for the 5 LSOAs with the highest rates</a:t>
            </a:r>
          </a:p>
          <a:p>
            <a:endParaRPr lang="en-GB" dirty="0"/>
          </a:p>
          <a:p>
            <a:r>
              <a:rPr lang="en-GB" i="1" dirty="0"/>
              <a:t>Could add vertical shading here to show the IMD deciles more clearly</a:t>
            </a:r>
          </a:p>
        </p:txBody>
      </p:sp>
      <p:sp>
        <p:nvSpPr>
          <p:cNvPr id="4" name="Slide Number Placeholder 3"/>
          <p:cNvSpPr>
            <a:spLocks noGrp="1"/>
          </p:cNvSpPr>
          <p:nvPr>
            <p:ph type="sldNum" sz="quarter" idx="5"/>
          </p:nvPr>
        </p:nvSpPr>
        <p:spPr/>
        <p:txBody>
          <a:bodyPr/>
          <a:lstStyle/>
          <a:p>
            <a:fld id="{C6154412-140B-43C0-989F-79D391F12236}" type="slidenum">
              <a:rPr lang="en-GB" smtClean="0"/>
              <a:t>11</a:t>
            </a:fld>
            <a:endParaRPr lang="en-GB"/>
          </a:p>
        </p:txBody>
      </p:sp>
    </p:spTree>
    <p:extLst>
      <p:ext uri="{BB962C8B-B14F-4D97-AF65-F5344CB8AC3E}">
        <p14:creationId xmlns:p14="http://schemas.microsoft.com/office/powerpoint/2010/main" val="266729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dirty="0"/>
              <a:t>Indoors subdomain includes: </a:t>
            </a:r>
          </a:p>
          <a:p>
            <a:pPr algn="l">
              <a:buFont typeface="Arial" panose="020B0604020202020204" pitchFamily="34" charset="0"/>
              <a:buChar char="•"/>
            </a:pPr>
            <a:r>
              <a:rPr lang="en-GB" b="0" i="0" dirty="0">
                <a:solidFill>
                  <a:srgbClr val="444444"/>
                </a:solidFill>
                <a:effectLst/>
                <a:latin typeface="-apple-system"/>
              </a:rPr>
              <a:t>Houses without central heating: The proportion of houses that do not have central heating</a:t>
            </a:r>
          </a:p>
          <a:p>
            <a:pPr algn="l">
              <a:buFont typeface="Arial" panose="020B0604020202020204" pitchFamily="34" charset="0"/>
              <a:buChar char="•"/>
            </a:pPr>
            <a:r>
              <a:rPr lang="en-GB" b="0" i="0" dirty="0">
                <a:solidFill>
                  <a:srgbClr val="444444"/>
                </a:solidFill>
                <a:effectLst/>
                <a:latin typeface="-apple-system"/>
              </a:rPr>
              <a:t>Housing in poor condition: The proportion of social and private homes that fail to meet the Decent Homes standard.</a:t>
            </a:r>
          </a:p>
          <a:p>
            <a:endParaRPr lang="en-GB" dirty="0"/>
          </a:p>
          <a:p>
            <a:r>
              <a:rPr lang="en-GB" dirty="0"/>
              <a:t>Weightings of 7 sub domains that make up the IMD:</a:t>
            </a:r>
          </a:p>
          <a:p>
            <a:pPr marL="171450" indent="-171450">
              <a:buFont typeface="Arial" panose="020B0604020202020204" pitchFamily="34" charset="0"/>
              <a:buChar char="•"/>
            </a:pPr>
            <a:r>
              <a:rPr lang="en-GB" dirty="0"/>
              <a:t>Income Deprivation (22.5%)</a:t>
            </a:r>
          </a:p>
          <a:p>
            <a:pPr marL="171450" indent="-171450">
              <a:buFont typeface="Arial" panose="020B0604020202020204" pitchFamily="34" charset="0"/>
              <a:buChar char="•"/>
            </a:pPr>
            <a:r>
              <a:rPr lang="en-GB" dirty="0"/>
              <a:t>Employment Deprivation (22.5%)</a:t>
            </a:r>
          </a:p>
          <a:p>
            <a:pPr marL="171450" indent="-171450">
              <a:buFont typeface="Arial" panose="020B0604020202020204" pitchFamily="34" charset="0"/>
              <a:buChar char="•"/>
            </a:pPr>
            <a:r>
              <a:rPr lang="en-GB" dirty="0"/>
              <a:t>Education, Skills and Training Deprivation (13.5%)</a:t>
            </a:r>
          </a:p>
          <a:p>
            <a:pPr marL="171450" indent="-171450">
              <a:buFont typeface="Arial" panose="020B0604020202020204" pitchFamily="34" charset="0"/>
              <a:buChar char="•"/>
            </a:pPr>
            <a:r>
              <a:rPr lang="en-GB" dirty="0"/>
              <a:t>Health Deprivation and Disability (13.5%)</a:t>
            </a:r>
          </a:p>
          <a:p>
            <a:pPr marL="171450" indent="-171450">
              <a:buFont typeface="Arial" panose="020B0604020202020204" pitchFamily="34" charset="0"/>
              <a:buChar char="•"/>
            </a:pPr>
            <a:r>
              <a:rPr lang="en-GB" dirty="0"/>
              <a:t>Crime (9.3%)</a:t>
            </a:r>
          </a:p>
          <a:p>
            <a:pPr marL="171450" indent="-171450">
              <a:buFont typeface="Arial" panose="020B0604020202020204" pitchFamily="34" charset="0"/>
              <a:buChar char="•"/>
            </a:pPr>
            <a:r>
              <a:rPr lang="en-GB" dirty="0"/>
              <a:t>Barriers to Housing and Services (9.3%)</a:t>
            </a:r>
          </a:p>
          <a:p>
            <a:pPr marL="171450" indent="-171450">
              <a:buFont typeface="Arial" panose="020B0604020202020204" pitchFamily="34" charset="0"/>
              <a:buChar char="•"/>
            </a:pPr>
            <a:r>
              <a:rPr lang="en-GB" dirty="0"/>
              <a:t>Living Environment Deprivation (9.3%) </a:t>
            </a:r>
          </a:p>
        </p:txBody>
      </p:sp>
      <p:sp>
        <p:nvSpPr>
          <p:cNvPr id="4" name="Slide Number Placeholder 3"/>
          <p:cNvSpPr>
            <a:spLocks noGrp="1"/>
          </p:cNvSpPr>
          <p:nvPr>
            <p:ph type="sldNum" sz="quarter" idx="5"/>
          </p:nvPr>
        </p:nvSpPr>
        <p:spPr/>
        <p:txBody>
          <a:bodyPr/>
          <a:lstStyle/>
          <a:p>
            <a:fld id="{C6154412-140B-43C0-989F-79D391F12236}" type="slidenum">
              <a:rPr lang="en-GB" smtClean="0"/>
              <a:t>12</a:t>
            </a:fld>
            <a:endParaRPr lang="en-GB"/>
          </a:p>
        </p:txBody>
      </p:sp>
    </p:spTree>
    <p:extLst>
      <p:ext uri="{BB962C8B-B14F-4D97-AF65-F5344CB8AC3E}">
        <p14:creationId xmlns:p14="http://schemas.microsoft.com/office/powerpoint/2010/main" val="94425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1FEC-0F87-4AEA-801C-1805F5752C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B7D3E3-B790-473C-9772-AAE3D4FAA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9F35D8-CB51-4CB6-95E0-AA69A36F506F}"/>
              </a:ext>
            </a:extLst>
          </p:cNvPr>
          <p:cNvSpPr>
            <a:spLocks noGrp="1"/>
          </p:cNvSpPr>
          <p:nvPr>
            <p:ph type="dt" sz="half" idx="10"/>
          </p:nvPr>
        </p:nvSpPr>
        <p:spPr/>
        <p:txBody>
          <a:bodyPr/>
          <a:lstStyle/>
          <a:p>
            <a:fld id="{7EC6B518-73C2-410B-B03B-F29709B49287}" type="datetimeFigureOut">
              <a:rPr lang="en-GB" smtClean="0"/>
              <a:t>28/01/2022</a:t>
            </a:fld>
            <a:endParaRPr lang="en-GB"/>
          </a:p>
        </p:txBody>
      </p:sp>
      <p:sp>
        <p:nvSpPr>
          <p:cNvPr id="5" name="Footer Placeholder 4">
            <a:extLst>
              <a:ext uri="{FF2B5EF4-FFF2-40B4-BE49-F238E27FC236}">
                <a16:creationId xmlns:a16="http://schemas.microsoft.com/office/drawing/2014/main" id="{B4A878CF-5CB2-4CA0-80FF-27820B4B1A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5502F1-BB11-4D04-95F1-7AF573FC8826}"/>
              </a:ext>
            </a:extLst>
          </p:cNvPr>
          <p:cNvSpPr>
            <a:spLocks noGrp="1"/>
          </p:cNvSpPr>
          <p:nvPr>
            <p:ph type="sldNum" sz="quarter" idx="12"/>
          </p:nvPr>
        </p:nvSpPr>
        <p:spPr/>
        <p:txBody>
          <a:bodyPr/>
          <a:lstStyle/>
          <a:p>
            <a:fld id="{7A26FF81-CFD3-4D5C-8D93-6E1C9C277133}" type="slidenum">
              <a:rPr lang="en-GB" smtClean="0"/>
              <a:t>‹#›</a:t>
            </a:fld>
            <a:endParaRPr lang="en-GB"/>
          </a:p>
        </p:txBody>
      </p:sp>
    </p:spTree>
    <p:extLst>
      <p:ext uri="{BB962C8B-B14F-4D97-AF65-F5344CB8AC3E}">
        <p14:creationId xmlns:p14="http://schemas.microsoft.com/office/powerpoint/2010/main" val="385010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4B54-7F38-45C1-8A4D-2E758726FD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80451B-7951-4F78-A5CB-18E69F13D5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2D3AE2-DF46-48D5-9272-7C5CB1048709}"/>
              </a:ext>
            </a:extLst>
          </p:cNvPr>
          <p:cNvSpPr>
            <a:spLocks noGrp="1"/>
          </p:cNvSpPr>
          <p:nvPr>
            <p:ph type="dt" sz="half" idx="10"/>
          </p:nvPr>
        </p:nvSpPr>
        <p:spPr/>
        <p:txBody>
          <a:bodyPr/>
          <a:lstStyle/>
          <a:p>
            <a:fld id="{7EC6B518-73C2-410B-B03B-F29709B49287}" type="datetimeFigureOut">
              <a:rPr lang="en-GB" smtClean="0"/>
              <a:t>28/01/2022</a:t>
            </a:fld>
            <a:endParaRPr lang="en-GB"/>
          </a:p>
        </p:txBody>
      </p:sp>
      <p:sp>
        <p:nvSpPr>
          <p:cNvPr id="5" name="Footer Placeholder 4">
            <a:extLst>
              <a:ext uri="{FF2B5EF4-FFF2-40B4-BE49-F238E27FC236}">
                <a16:creationId xmlns:a16="http://schemas.microsoft.com/office/drawing/2014/main" id="{253FDF03-BAB8-427C-ABB9-E0476EC63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33F6BB-3D50-4E3B-B429-A180B04F8782}"/>
              </a:ext>
            </a:extLst>
          </p:cNvPr>
          <p:cNvSpPr>
            <a:spLocks noGrp="1"/>
          </p:cNvSpPr>
          <p:nvPr>
            <p:ph type="sldNum" sz="quarter" idx="12"/>
          </p:nvPr>
        </p:nvSpPr>
        <p:spPr/>
        <p:txBody>
          <a:bodyPr/>
          <a:lstStyle/>
          <a:p>
            <a:fld id="{7A26FF81-CFD3-4D5C-8D93-6E1C9C277133}" type="slidenum">
              <a:rPr lang="en-GB" smtClean="0"/>
              <a:t>‹#›</a:t>
            </a:fld>
            <a:endParaRPr lang="en-GB"/>
          </a:p>
        </p:txBody>
      </p:sp>
    </p:spTree>
    <p:extLst>
      <p:ext uri="{BB962C8B-B14F-4D97-AF65-F5344CB8AC3E}">
        <p14:creationId xmlns:p14="http://schemas.microsoft.com/office/powerpoint/2010/main" val="905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43ACD-C713-4C33-83E3-894EC7DFA8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E28006-233A-4E6A-B70C-DD1D073D8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3D8AF5-ACA0-4051-B56D-BC3001B66271}"/>
              </a:ext>
            </a:extLst>
          </p:cNvPr>
          <p:cNvSpPr>
            <a:spLocks noGrp="1"/>
          </p:cNvSpPr>
          <p:nvPr>
            <p:ph type="dt" sz="half" idx="10"/>
          </p:nvPr>
        </p:nvSpPr>
        <p:spPr/>
        <p:txBody>
          <a:bodyPr/>
          <a:lstStyle/>
          <a:p>
            <a:fld id="{7EC6B518-73C2-410B-B03B-F29709B49287}" type="datetimeFigureOut">
              <a:rPr lang="en-GB" smtClean="0"/>
              <a:t>28/01/2022</a:t>
            </a:fld>
            <a:endParaRPr lang="en-GB"/>
          </a:p>
        </p:txBody>
      </p:sp>
      <p:sp>
        <p:nvSpPr>
          <p:cNvPr id="5" name="Footer Placeholder 4">
            <a:extLst>
              <a:ext uri="{FF2B5EF4-FFF2-40B4-BE49-F238E27FC236}">
                <a16:creationId xmlns:a16="http://schemas.microsoft.com/office/drawing/2014/main" id="{95E09532-4FAB-4791-96FC-6249CAF0F0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65E82-5735-4C5C-9C69-EBEC4A24634A}"/>
              </a:ext>
            </a:extLst>
          </p:cNvPr>
          <p:cNvSpPr>
            <a:spLocks noGrp="1"/>
          </p:cNvSpPr>
          <p:nvPr>
            <p:ph type="sldNum" sz="quarter" idx="12"/>
          </p:nvPr>
        </p:nvSpPr>
        <p:spPr/>
        <p:txBody>
          <a:bodyPr/>
          <a:lstStyle/>
          <a:p>
            <a:fld id="{7A26FF81-CFD3-4D5C-8D93-6E1C9C277133}" type="slidenum">
              <a:rPr lang="en-GB" smtClean="0"/>
              <a:t>‹#›</a:t>
            </a:fld>
            <a:endParaRPr lang="en-GB"/>
          </a:p>
        </p:txBody>
      </p:sp>
    </p:spTree>
    <p:extLst>
      <p:ext uri="{BB962C8B-B14F-4D97-AF65-F5344CB8AC3E}">
        <p14:creationId xmlns:p14="http://schemas.microsoft.com/office/powerpoint/2010/main" val="245215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95C1-CBE2-45B0-A203-8FD3C7F8DE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925827-A3AD-4F99-927C-D3862DAAF7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BEDF6F-69BD-4147-BA24-E8C769578050}"/>
              </a:ext>
            </a:extLst>
          </p:cNvPr>
          <p:cNvSpPr>
            <a:spLocks noGrp="1"/>
          </p:cNvSpPr>
          <p:nvPr>
            <p:ph type="dt" sz="half" idx="10"/>
          </p:nvPr>
        </p:nvSpPr>
        <p:spPr/>
        <p:txBody>
          <a:bodyPr/>
          <a:lstStyle/>
          <a:p>
            <a:fld id="{7EC6B518-73C2-410B-B03B-F29709B49287}" type="datetimeFigureOut">
              <a:rPr lang="en-GB" smtClean="0"/>
              <a:t>28/01/2022</a:t>
            </a:fld>
            <a:endParaRPr lang="en-GB"/>
          </a:p>
        </p:txBody>
      </p:sp>
      <p:sp>
        <p:nvSpPr>
          <p:cNvPr id="5" name="Footer Placeholder 4">
            <a:extLst>
              <a:ext uri="{FF2B5EF4-FFF2-40B4-BE49-F238E27FC236}">
                <a16:creationId xmlns:a16="http://schemas.microsoft.com/office/drawing/2014/main" id="{FFE42DE4-F7F1-4184-ABB9-FB98436A5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5457FF-3B26-42A1-847B-7FBC4CF6AF93}"/>
              </a:ext>
            </a:extLst>
          </p:cNvPr>
          <p:cNvSpPr>
            <a:spLocks noGrp="1"/>
          </p:cNvSpPr>
          <p:nvPr>
            <p:ph type="sldNum" sz="quarter" idx="12"/>
          </p:nvPr>
        </p:nvSpPr>
        <p:spPr/>
        <p:txBody>
          <a:bodyPr/>
          <a:lstStyle/>
          <a:p>
            <a:fld id="{7A26FF81-CFD3-4D5C-8D93-6E1C9C277133}" type="slidenum">
              <a:rPr lang="en-GB" smtClean="0"/>
              <a:t>‹#›</a:t>
            </a:fld>
            <a:endParaRPr lang="en-GB"/>
          </a:p>
        </p:txBody>
      </p:sp>
    </p:spTree>
    <p:extLst>
      <p:ext uri="{BB962C8B-B14F-4D97-AF65-F5344CB8AC3E}">
        <p14:creationId xmlns:p14="http://schemas.microsoft.com/office/powerpoint/2010/main" val="224966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A0C11-BA41-4772-B6D8-B7239B7CFE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E1C4C6-0C8D-424D-AD34-7AF0C086F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E33C34-7423-4929-9F92-C408AEF228DC}"/>
              </a:ext>
            </a:extLst>
          </p:cNvPr>
          <p:cNvSpPr>
            <a:spLocks noGrp="1"/>
          </p:cNvSpPr>
          <p:nvPr>
            <p:ph type="dt" sz="half" idx="10"/>
          </p:nvPr>
        </p:nvSpPr>
        <p:spPr/>
        <p:txBody>
          <a:bodyPr/>
          <a:lstStyle/>
          <a:p>
            <a:fld id="{7EC6B518-73C2-410B-B03B-F29709B49287}" type="datetimeFigureOut">
              <a:rPr lang="en-GB" smtClean="0"/>
              <a:t>28/01/2022</a:t>
            </a:fld>
            <a:endParaRPr lang="en-GB"/>
          </a:p>
        </p:txBody>
      </p:sp>
      <p:sp>
        <p:nvSpPr>
          <p:cNvPr id="5" name="Footer Placeholder 4">
            <a:extLst>
              <a:ext uri="{FF2B5EF4-FFF2-40B4-BE49-F238E27FC236}">
                <a16:creationId xmlns:a16="http://schemas.microsoft.com/office/drawing/2014/main" id="{B3EB2576-880E-4232-84E7-47443E25E8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2D4324-2508-4536-B5FD-39E23ABA2723}"/>
              </a:ext>
            </a:extLst>
          </p:cNvPr>
          <p:cNvSpPr>
            <a:spLocks noGrp="1"/>
          </p:cNvSpPr>
          <p:nvPr>
            <p:ph type="sldNum" sz="quarter" idx="12"/>
          </p:nvPr>
        </p:nvSpPr>
        <p:spPr/>
        <p:txBody>
          <a:bodyPr/>
          <a:lstStyle/>
          <a:p>
            <a:fld id="{7A26FF81-CFD3-4D5C-8D93-6E1C9C277133}" type="slidenum">
              <a:rPr lang="en-GB" smtClean="0"/>
              <a:t>‹#›</a:t>
            </a:fld>
            <a:endParaRPr lang="en-GB"/>
          </a:p>
        </p:txBody>
      </p:sp>
    </p:spTree>
    <p:extLst>
      <p:ext uri="{BB962C8B-B14F-4D97-AF65-F5344CB8AC3E}">
        <p14:creationId xmlns:p14="http://schemas.microsoft.com/office/powerpoint/2010/main" val="265998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4698-F4E3-4D6E-BB32-4D90C61439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674158-3DF2-4D7C-A4D1-9819C2F8A3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8B0FE1-7C8C-43EA-84F8-0C64C5A5F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B97463-915D-4F29-A8AA-7B16DA668F33}"/>
              </a:ext>
            </a:extLst>
          </p:cNvPr>
          <p:cNvSpPr>
            <a:spLocks noGrp="1"/>
          </p:cNvSpPr>
          <p:nvPr>
            <p:ph type="dt" sz="half" idx="10"/>
          </p:nvPr>
        </p:nvSpPr>
        <p:spPr/>
        <p:txBody>
          <a:bodyPr/>
          <a:lstStyle/>
          <a:p>
            <a:fld id="{7EC6B518-73C2-410B-B03B-F29709B49287}" type="datetimeFigureOut">
              <a:rPr lang="en-GB" smtClean="0"/>
              <a:t>28/01/2022</a:t>
            </a:fld>
            <a:endParaRPr lang="en-GB"/>
          </a:p>
        </p:txBody>
      </p:sp>
      <p:sp>
        <p:nvSpPr>
          <p:cNvPr id="6" name="Footer Placeholder 5">
            <a:extLst>
              <a:ext uri="{FF2B5EF4-FFF2-40B4-BE49-F238E27FC236}">
                <a16:creationId xmlns:a16="http://schemas.microsoft.com/office/drawing/2014/main" id="{50532367-56FF-4DDF-B69C-62DCF477AA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0F28D7-8D19-4C69-BEB9-20D39648EA3C}"/>
              </a:ext>
            </a:extLst>
          </p:cNvPr>
          <p:cNvSpPr>
            <a:spLocks noGrp="1"/>
          </p:cNvSpPr>
          <p:nvPr>
            <p:ph type="sldNum" sz="quarter" idx="12"/>
          </p:nvPr>
        </p:nvSpPr>
        <p:spPr/>
        <p:txBody>
          <a:bodyPr/>
          <a:lstStyle/>
          <a:p>
            <a:fld id="{7A26FF81-CFD3-4D5C-8D93-6E1C9C277133}" type="slidenum">
              <a:rPr lang="en-GB" smtClean="0"/>
              <a:t>‹#›</a:t>
            </a:fld>
            <a:endParaRPr lang="en-GB"/>
          </a:p>
        </p:txBody>
      </p:sp>
    </p:spTree>
    <p:extLst>
      <p:ext uri="{BB962C8B-B14F-4D97-AF65-F5344CB8AC3E}">
        <p14:creationId xmlns:p14="http://schemas.microsoft.com/office/powerpoint/2010/main" val="81704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1D0E-5AF2-4A5E-8279-CFE182BE4D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4463B6-C2D3-40B5-9304-8919AF886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D6091-CDE7-421C-AF35-BE0995381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530C29-D1AD-4B4A-B38B-C44AB5FCA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863D53-3D7E-4C4C-8EC6-6AD0CB2FE0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9CE13B-979E-401E-9E55-4A62B0D61C53}"/>
              </a:ext>
            </a:extLst>
          </p:cNvPr>
          <p:cNvSpPr>
            <a:spLocks noGrp="1"/>
          </p:cNvSpPr>
          <p:nvPr>
            <p:ph type="dt" sz="half" idx="10"/>
          </p:nvPr>
        </p:nvSpPr>
        <p:spPr/>
        <p:txBody>
          <a:bodyPr/>
          <a:lstStyle/>
          <a:p>
            <a:fld id="{7EC6B518-73C2-410B-B03B-F29709B49287}" type="datetimeFigureOut">
              <a:rPr lang="en-GB" smtClean="0"/>
              <a:t>28/01/2022</a:t>
            </a:fld>
            <a:endParaRPr lang="en-GB"/>
          </a:p>
        </p:txBody>
      </p:sp>
      <p:sp>
        <p:nvSpPr>
          <p:cNvPr id="8" name="Footer Placeholder 7">
            <a:extLst>
              <a:ext uri="{FF2B5EF4-FFF2-40B4-BE49-F238E27FC236}">
                <a16:creationId xmlns:a16="http://schemas.microsoft.com/office/drawing/2014/main" id="{A4687E9A-632B-4B05-97FE-48CBAC9394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BF3FE7-A3E8-4EE8-AC08-55433932384A}"/>
              </a:ext>
            </a:extLst>
          </p:cNvPr>
          <p:cNvSpPr>
            <a:spLocks noGrp="1"/>
          </p:cNvSpPr>
          <p:nvPr>
            <p:ph type="sldNum" sz="quarter" idx="12"/>
          </p:nvPr>
        </p:nvSpPr>
        <p:spPr/>
        <p:txBody>
          <a:bodyPr/>
          <a:lstStyle/>
          <a:p>
            <a:fld id="{7A26FF81-CFD3-4D5C-8D93-6E1C9C277133}" type="slidenum">
              <a:rPr lang="en-GB" smtClean="0"/>
              <a:t>‹#›</a:t>
            </a:fld>
            <a:endParaRPr lang="en-GB"/>
          </a:p>
        </p:txBody>
      </p:sp>
    </p:spTree>
    <p:extLst>
      <p:ext uri="{BB962C8B-B14F-4D97-AF65-F5344CB8AC3E}">
        <p14:creationId xmlns:p14="http://schemas.microsoft.com/office/powerpoint/2010/main" val="22495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E2FD0-0D37-4423-BB84-5804D50143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809523-3052-4C34-873F-72294DF9A2BA}"/>
              </a:ext>
            </a:extLst>
          </p:cNvPr>
          <p:cNvSpPr>
            <a:spLocks noGrp="1"/>
          </p:cNvSpPr>
          <p:nvPr>
            <p:ph type="dt" sz="half" idx="10"/>
          </p:nvPr>
        </p:nvSpPr>
        <p:spPr/>
        <p:txBody>
          <a:bodyPr/>
          <a:lstStyle/>
          <a:p>
            <a:fld id="{7EC6B518-73C2-410B-B03B-F29709B49287}" type="datetimeFigureOut">
              <a:rPr lang="en-GB" smtClean="0"/>
              <a:t>28/01/2022</a:t>
            </a:fld>
            <a:endParaRPr lang="en-GB"/>
          </a:p>
        </p:txBody>
      </p:sp>
      <p:sp>
        <p:nvSpPr>
          <p:cNvPr id="4" name="Footer Placeholder 3">
            <a:extLst>
              <a:ext uri="{FF2B5EF4-FFF2-40B4-BE49-F238E27FC236}">
                <a16:creationId xmlns:a16="http://schemas.microsoft.com/office/drawing/2014/main" id="{0636215B-3135-437A-8022-9AAD8CD4BA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67824C-49EC-4E68-BE44-232A473361B9}"/>
              </a:ext>
            </a:extLst>
          </p:cNvPr>
          <p:cNvSpPr>
            <a:spLocks noGrp="1"/>
          </p:cNvSpPr>
          <p:nvPr>
            <p:ph type="sldNum" sz="quarter" idx="12"/>
          </p:nvPr>
        </p:nvSpPr>
        <p:spPr/>
        <p:txBody>
          <a:bodyPr/>
          <a:lstStyle/>
          <a:p>
            <a:fld id="{7A26FF81-CFD3-4D5C-8D93-6E1C9C277133}" type="slidenum">
              <a:rPr lang="en-GB" smtClean="0"/>
              <a:t>‹#›</a:t>
            </a:fld>
            <a:endParaRPr lang="en-GB"/>
          </a:p>
        </p:txBody>
      </p:sp>
    </p:spTree>
    <p:extLst>
      <p:ext uri="{BB962C8B-B14F-4D97-AF65-F5344CB8AC3E}">
        <p14:creationId xmlns:p14="http://schemas.microsoft.com/office/powerpoint/2010/main" val="1446950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0EEEBE-A0B8-482D-B1F3-009EEEC4E2FC}"/>
              </a:ext>
            </a:extLst>
          </p:cNvPr>
          <p:cNvSpPr>
            <a:spLocks noGrp="1"/>
          </p:cNvSpPr>
          <p:nvPr>
            <p:ph type="dt" sz="half" idx="10"/>
          </p:nvPr>
        </p:nvSpPr>
        <p:spPr/>
        <p:txBody>
          <a:bodyPr/>
          <a:lstStyle/>
          <a:p>
            <a:fld id="{7EC6B518-73C2-410B-B03B-F29709B49287}" type="datetimeFigureOut">
              <a:rPr lang="en-GB" smtClean="0"/>
              <a:t>28/01/2022</a:t>
            </a:fld>
            <a:endParaRPr lang="en-GB"/>
          </a:p>
        </p:txBody>
      </p:sp>
      <p:sp>
        <p:nvSpPr>
          <p:cNvPr id="3" name="Footer Placeholder 2">
            <a:extLst>
              <a:ext uri="{FF2B5EF4-FFF2-40B4-BE49-F238E27FC236}">
                <a16:creationId xmlns:a16="http://schemas.microsoft.com/office/drawing/2014/main" id="{E7AA6EB6-2193-4162-99B2-42465EDB2D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4CB204-8F45-4485-AC7F-A4BA02297299}"/>
              </a:ext>
            </a:extLst>
          </p:cNvPr>
          <p:cNvSpPr>
            <a:spLocks noGrp="1"/>
          </p:cNvSpPr>
          <p:nvPr>
            <p:ph type="sldNum" sz="quarter" idx="12"/>
          </p:nvPr>
        </p:nvSpPr>
        <p:spPr/>
        <p:txBody>
          <a:bodyPr/>
          <a:lstStyle/>
          <a:p>
            <a:fld id="{7A26FF81-CFD3-4D5C-8D93-6E1C9C277133}" type="slidenum">
              <a:rPr lang="en-GB" smtClean="0"/>
              <a:t>‹#›</a:t>
            </a:fld>
            <a:endParaRPr lang="en-GB"/>
          </a:p>
        </p:txBody>
      </p:sp>
    </p:spTree>
    <p:extLst>
      <p:ext uri="{BB962C8B-B14F-4D97-AF65-F5344CB8AC3E}">
        <p14:creationId xmlns:p14="http://schemas.microsoft.com/office/powerpoint/2010/main" val="332411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FF71-289E-4284-AE44-6A9DAB67F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9FE7BD-285F-462D-9301-7B9E0F59C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BE7F73-4262-42EA-9C57-29EB967CE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09D253-8514-404E-AA1F-BD196CDD7367}"/>
              </a:ext>
            </a:extLst>
          </p:cNvPr>
          <p:cNvSpPr>
            <a:spLocks noGrp="1"/>
          </p:cNvSpPr>
          <p:nvPr>
            <p:ph type="dt" sz="half" idx="10"/>
          </p:nvPr>
        </p:nvSpPr>
        <p:spPr/>
        <p:txBody>
          <a:bodyPr/>
          <a:lstStyle/>
          <a:p>
            <a:fld id="{7EC6B518-73C2-410B-B03B-F29709B49287}" type="datetimeFigureOut">
              <a:rPr lang="en-GB" smtClean="0"/>
              <a:t>28/01/2022</a:t>
            </a:fld>
            <a:endParaRPr lang="en-GB"/>
          </a:p>
        </p:txBody>
      </p:sp>
      <p:sp>
        <p:nvSpPr>
          <p:cNvPr id="6" name="Footer Placeholder 5">
            <a:extLst>
              <a:ext uri="{FF2B5EF4-FFF2-40B4-BE49-F238E27FC236}">
                <a16:creationId xmlns:a16="http://schemas.microsoft.com/office/drawing/2014/main" id="{FF0D15C8-C4DD-41E8-9E0B-ADC4F4292F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CD3067-8DA3-45F4-8FC1-0FE0EF3B38F6}"/>
              </a:ext>
            </a:extLst>
          </p:cNvPr>
          <p:cNvSpPr>
            <a:spLocks noGrp="1"/>
          </p:cNvSpPr>
          <p:nvPr>
            <p:ph type="sldNum" sz="quarter" idx="12"/>
          </p:nvPr>
        </p:nvSpPr>
        <p:spPr/>
        <p:txBody>
          <a:bodyPr/>
          <a:lstStyle/>
          <a:p>
            <a:fld id="{7A26FF81-CFD3-4D5C-8D93-6E1C9C277133}" type="slidenum">
              <a:rPr lang="en-GB" smtClean="0"/>
              <a:t>‹#›</a:t>
            </a:fld>
            <a:endParaRPr lang="en-GB"/>
          </a:p>
        </p:txBody>
      </p:sp>
    </p:spTree>
    <p:extLst>
      <p:ext uri="{BB962C8B-B14F-4D97-AF65-F5344CB8AC3E}">
        <p14:creationId xmlns:p14="http://schemas.microsoft.com/office/powerpoint/2010/main" val="408300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7653-1625-44E6-A0F6-BF74F7FF9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E87CB8-2E9E-41D8-A3BB-508B62234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9C7DB2-7529-4ECF-90DA-C2C89BA4E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A9B96-E32C-44FE-9A79-06C6E6317530}"/>
              </a:ext>
            </a:extLst>
          </p:cNvPr>
          <p:cNvSpPr>
            <a:spLocks noGrp="1"/>
          </p:cNvSpPr>
          <p:nvPr>
            <p:ph type="dt" sz="half" idx="10"/>
          </p:nvPr>
        </p:nvSpPr>
        <p:spPr/>
        <p:txBody>
          <a:bodyPr/>
          <a:lstStyle/>
          <a:p>
            <a:fld id="{7EC6B518-73C2-410B-B03B-F29709B49287}" type="datetimeFigureOut">
              <a:rPr lang="en-GB" smtClean="0"/>
              <a:t>28/01/2022</a:t>
            </a:fld>
            <a:endParaRPr lang="en-GB"/>
          </a:p>
        </p:txBody>
      </p:sp>
      <p:sp>
        <p:nvSpPr>
          <p:cNvPr id="6" name="Footer Placeholder 5">
            <a:extLst>
              <a:ext uri="{FF2B5EF4-FFF2-40B4-BE49-F238E27FC236}">
                <a16:creationId xmlns:a16="http://schemas.microsoft.com/office/drawing/2014/main" id="{90FF91F5-53A5-470C-B26A-A1CE36D84F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235E8E-39D6-4888-BF98-2E8FB242645E}"/>
              </a:ext>
            </a:extLst>
          </p:cNvPr>
          <p:cNvSpPr>
            <a:spLocks noGrp="1"/>
          </p:cNvSpPr>
          <p:nvPr>
            <p:ph type="sldNum" sz="quarter" idx="12"/>
          </p:nvPr>
        </p:nvSpPr>
        <p:spPr/>
        <p:txBody>
          <a:bodyPr/>
          <a:lstStyle/>
          <a:p>
            <a:fld id="{7A26FF81-CFD3-4D5C-8D93-6E1C9C277133}" type="slidenum">
              <a:rPr lang="en-GB" smtClean="0"/>
              <a:t>‹#›</a:t>
            </a:fld>
            <a:endParaRPr lang="en-GB"/>
          </a:p>
        </p:txBody>
      </p:sp>
    </p:spTree>
    <p:extLst>
      <p:ext uri="{BB962C8B-B14F-4D97-AF65-F5344CB8AC3E}">
        <p14:creationId xmlns:p14="http://schemas.microsoft.com/office/powerpoint/2010/main" val="203169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6775A-5C47-45B8-86E7-9B08C0248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B19247-B5E7-4330-8E2B-374232C2FA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119299-32F8-4846-B9D9-CDD60C747A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6B518-73C2-410B-B03B-F29709B49287}" type="datetimeFigureOut">
              <a:rPr lang="en-GB" smtClean="0"/>
              <a:t>28/01/2022</a:t>
            </a:fld>
            <a:endParaRPr lang="en-GB"/>
          </a:p>
        </p:txBody>
      </p:sp>
      <p:sp>
        <p:nvSpPr>
          <p:cNvPr id="5" name="Footer Placeholder 4">
            <a:extLst>
              <a:ext uri="{FF2B5EF4-FFF2-40B4-BE49-F238E27FC236}">
                <a16:creationId xmlns:a16="http://schemas.microsoft.com/office/drawing/2014/main" id="{C1BB55A5-14B8-47B1-A863-3C688CEFD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761E28-9039-44C2-A17A-6F31A5490F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6FF81-CFD3-4D5C-8D93-6E1C9C277133}" type="slidenum">
              <a:rPr lang="en-GB" smtClean="0"/>
              <a:t>‹#›</a:t>
            </a:fld>
            <a:endParaRPr lang="en-GB"/>
          </a:p>
        </p:txBody>
      </p:sp>
    </p:spTree>
    <p:extLst>
      <p:ext uri="{BB962C8B-B14F-4D97-AF65-F5344CB8AC3E}">
        <p14:creationId xmlns:p14="http://schemas.microsoft.com/office/powerpoint/2010/main" val="1805221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0F1F-9C89-4E24-AB21-6CEB9C8A2070}"/>
              </a:ext>
            </a:extLst>
          </p:cNvPr>
          <p:cNvSpPr>
            <a:spLocks noGrp="1"/>
          </p:cNvSpPr>
          <p:nvPr>
            <p:ph type="ctrTitle"/>
          </p:nvPr>
        </p:nvSpPr>
        <p:spPr/>
        <p:txBody>
          <a:bodyPr/>
          <a:lstStyle/>
          <a:p>
            <a:r>
              <a:rPr lang="en-GB" dirty="0"/>
              <a:t>A&amp;E Rates by LSOA</a:t>
            </a:r>
          </a:p>
        </p:txBody>
      </p:sp>
      <p:sp>
        <p:nvSpPr>
          <p:cNvPr id="3" name="Subtitle 2">
            <a:extLst>
              <a:ext uri="{FF2B5EF4-FFF2-40B4-BE49-F238E27FC236}">
                <a16:creationId xmlns:a16="http://schemas.microsoft.com/office/drawing/2014/main" id="{81A12792-CBD6-43D1-BE9A-EEE3B645D00B}"/>
              </a:ext>
            </a:extLst>
          </p:cNvPr>
          <p:cNvSpPr>
            <a:spLocks noGrp="1"/>
          </p:cNvSpPr>
          <p:nvPr>
            <p:ph type="subTitle" idx="1"/>
          </p:nvPr>
        </p:nvSpPr>
        <p:spPr/>
        <p:txBody>
          <a:bodyPr/>
          <a:lstStyle/>
          <a:p>
            <a:r>
              <a:rPr lang="en-GB" dirty="0"/>
              <a:t>Exploration of A&amp;E Attendance Rates for City of York Residents</a:t>
            </a:r>
          </a:p>
        </p:txBody>
      </p:sp>
    </p:spTree>
    <p:extLst>
      <p:ext uri="{BB962C8B-B14F-4D97-AF65-F5344CB8AC3E}">
        <p14:creationId xmlns:p14="http://schemas.microsoft.com/office/powerpoint/2010/main" val="3215127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5CAAB-E50B-474F-BF40-82AE0425F6D0}"/>
              </a:ext>
            </a:extLst>
          </p:cNvPr>
          <p:cNvSpPr>
            <a:spLocks noGrp="1"/>
          </p:cNvSpPr>
          <p:nvPr>
            <p:ph type="title"/>
          </p:nvPr>
        </p:nvSpPr>
        <p:spPr>
          <a:xfrm>
            <a:off x="1008184" y="174032"/>
            <a:ext cx="10175631" cy="1111843"/>
          </a:xfrm>
        </p:spPr>
        <p:txBody>
          <a:bodyPr anchor="ctr">
            <a:normAutofit/>
          </a:bodyPr>
          <a:lstStyle/>
          <a:p>
            <a:pPr algn="ctr"/>
            <a:r>
              <a:rPr lang="en-GB" sz="4000" dirty="0"/>
              <a:t>Explore individual LSOAs	</a:t>
            </a:r>
          </a:p>
        </p:txBody>
      </p:sp>
      <p:pic>
        <p:nvPicPr>
          <p:cNvPr id="5" name="Picture 4">
            <a:extLst>
              <a:ext uri="{FF2B5EF4-FFF2-40B4-BE49-F238E27FC236}">
                <a16:creationId xmlns:a16="http://schemas.microsoft.com/office/drawing/2014/main" id="{62FFF8CD-4216-4BA7-AE45-AB8B575A3B84}"/>
              </a:ext>
            </a:extLst>
          </p:cNvPr>
          <p:cNvPicPr>
            <a:picLocks noChangeAspect="1"/>
          </p:cNvPicPr>
          <p:nvPr/>
        </p:nvPicPr>
        <p:blipFill>
          <a:blip r:embed="rId3"/>
          <a:stretch>
            <a:fillRect/>
          </a:stretch>
        </p:blipFill>
        <p:spPr>
          <a:xfrm>
            <a:off x="109609" y="1851691"/>
            <a:ext cx="11972782" cy="4669384"/>
          </a:xfrm>
          <a:prstGeom prst="rect">
            <a:avLst/>
          </a:prstGeom>
        </p:spPr>
      </p:pic>
      <p:sp>
        <p:nvSpPr>
          <p:cNvPr id="9" name="TextBox 8">
            <a:extLst>
              <a:ext uri="{FF2B5EF4-FFF2-40B4-BE49-F238E27FC236}">
                <a16:creationId xmlns:a16="http://schemas.microsoft.com/office/drawing/2014/main" id="{997FDDA8-BEFF-491E-8466-E3E8F2935A89}"/>
              </a:ext>
            </a:extLst>
          </p:cNvPr>
          <p:cNvSpPr txBox="1"/>
          <p:nvPr/>
        </p:nvSpPr>
        <p:spPr>
          <a:xfrm>
            <a:off x="109609" y="1107118"/>
            <a:ext cx="11972782" cy="646331"/>
          </a:xfrm>
          <a:prstGeom prst="rect">
            <a:avLst/>
          </a:prstGeom>
          <a:noFill/>
        </p:spPr>
        <p:txBody>
          <a:bodyPr wrap="square" rtlCol="0">
            <a:spAutoFit/>
          </a:bodyPr>
          <a:lstStyle/>
          <a:p>
            <a:pPr marL="0" indent="0">
              <a:buNone/>
            </a:pPr>
            <a:r>
              <a:rPr lang="en-GB" sz="1800" dirty="0"/>
              <a:t>Not proposed to do here but it’s possible to review any individual </a:t>
            </a:r>
            <a:r>
              <a:rPr lang="en-GB" sz="1800" dirty="0" err="1"/>
              <a:t>lsoa</a:t>
            </a:r>
            <a:r>
              <a:rPr lang="en-GB" sz="1800" dirty="0"/>
              <a:t> and look at the age specific rates.</a:t>
            </a:r>
          </a:p>
          <a:p>
            <a:pPr marL="0" indent="0">
              <a:buNone/>
            </a:pPr>
            <a:r>
              <a:rPr lang="en-GB" dirty="0"/>
              <a:t>This might, for example, suggest an age-cohort to investigate in more detail.</a:t>
            </a:r>
            <a:endParaRPr lang="en-GB" sz="1800" dirty="0"/>
          </a:p>
        </p:txBody>
      </p:sp>
    </p:spTree>
    <p:extLst>
      <p:ext uri="{BB962C8B-B14F-4D97-AF65-F5344CB8AC3E}">
        <p14:creationId xmlns:p14="http://schemas.microsoft.com/office/powerpoint/2010/main" val="229154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C80D-442F-4B5B-B829-D866F94A4F0F}"/>
              </a:ext>
            </a:extLst>
          </p:cNvPr>
          <p:cNvSpPr>
            <a:spLocks noGrp="1"/>
          </p:cNvSpPr>
          <p:nvPr>
            <p:ph type="title"/>
          </p:nvPr>
        </p:nvSpPr>
        <p:spPr/>
        <p:txBody>
          <a:bodyPr/>
          <a:lstStyle/>
          <a:p>
            <a:r>
              <a:rPr lang="en-GB" dirty="0"/>
              <a:t>Correlation with Deprivation (IMD)</a:t>
            </a:r>
          </a:p>
        </p:txBody>
      </p:sp>
      <p:graphicFrame>
        <p:nvGraphicFramePr>
          <p:cNvPr id="9" name="Table 9">
            <a:extLst>
              <a:ext uri="{FF2B5EF4-FFF2-40B4-BE49-F238E27FC236}">
                <a16:creationId xmlns:a16="http://schemas.microsoft.com/office/drawing/2014/main" id="{E1C6773F-857F-4BC9-9C15-560A2A7BDE3E}"/>
              </a:ext>
            </a:extLst>
          </p:cNvPr>
          <p:cNvGraphicFramePr>
            <a:graphicFrameLocks noGrp="1"/>
          </p:cNvGraphicFramePr>
          <p:nvPr>
            <p:ph idx="1"/>
            <p:extLst>
              <p:ext uri="{D42A27DB-BD31-4B8C-83A1-F6EECF244321}">
                <p14:modId xmlns:p14="http://schemas.microsoft.com/office/powerpoint/2010/main" val="192698402"/>
              </p:ext>
            </p:extLst>
          </p:nvPr>
        </p:nvGraphicFramePr>
        <p:xfrm>
          <a:off x="7643896" y="1690688"/>
          <a:ext cx="4270342" cy="4773138"/>
        </p:xfrm>
        <a:graphic>
          <a:graphicData uri="http://schemas.openxmlformats.org/drawingml/2006/table">
            <a:tbl>
              <a:tblPr firstRow="1" bandRow="1">
                <a:tableStyleId>{5C22544A-7EE6-4342-B048-85BDC9FD1C3A}</a:tableStyleId>
              </a:tblPr>
              <a:tblGrid>
                <a:gridCol w="4270342">
                  <a:extLst>
                    <a:ext uri="{9D8B030D-6E8A-4147-A177-3AD203B41FA5}">
                      <a16:colId xmlns:a16="http://schemas.microsoft.com/office/drawing/2014/main" val="3196219075"/>
                    </a:ext>
                  </a:extLst>
                </a:gridCol>
              </a:tblGrid>
              <a:tr h="4773138">
                <a:tc>
                  <a:txBody>
                    <a:bodyPr/>
                    <a:lstStyle/>
                    <a:p>
                      <a:r>
                        <a:rPr lang="en-GB" dirty="0">
                          <a:solidFill>
                            <a:schemeClr val="tx1"/>
                          </a:solidFill>
                        </a:rPr>
                        <a:t>Strong correlation between deprivation and attendance rate (R = 0.81)</a:t>
                      </a:r>
                    </a:p>
                    <a:p>
                      <a:endParaRPr lang="en-GB" dirty="0">
                        <a:solidFill>
                          <a:schemeClr val="tx1"/>
                        </a:solidFill>
                      </a:endParaRPr>
                    </a:p>
                    <a:p>
                      <a:r>
                        <a:rPr lang="en-GB" dirty="0">
                          <a:solidFill>
                            <a:schemeClr val="tx1"/>
                          </a:solidFill>
                        </a:rPr>
                        <a:t>The deprivation scores are typically ranked and presented in e.g. deciles:</a:t>
                      </a:r>
                    </a:p>
                    <a:p>
                      <a:pPr marL="285750" indent="-285750">
                        <a:buFont typeface="Arial" panose="020B0604020202020204" pitchFamily="34" charset="0"/>
                        <a:buChar char="•"/>
                      </a:pPr>
                      <a:r>
                        <a:rPr lang="en-GB" dirty="0">
                          <a:solidFill>
                            <a:schemeClr val="tx1"/>
                          </a:solidFill>
                        </a:rPr>
                        <a:t>1 being the most deprived</a:t>
                      </a:r>
                    </a:p>
                    <a:p>
                      <a:pPr marL="285750" indent="-285750">
                        <a:buFont typeface="Arial" panose="020B0604020202020204" pitchFamily="34" charset="0"/>
                        <a:buChar char="•"/>
                      </a:pPr>
                      <a:r>
                        <a:rPr lang="en-GB" dirty="0">
                          <a:solidFill>
                            <a:schemeClr val="tx1"/>
                          </a:solidFill>
                        </a:rPr>
                        <a:t>10 being the least deprived</a:t>
                      </a:r>
                    </a:p>
                    <a:p>
                      <a:endParaRPr lang="en-GB" dirty="0">
                        <a:solidFill>
                          <a:schemeClr val="tx1"/>
                        </a:solidFill>
                      </a:endParaRPr>
                    </a:p>
                    <a:p>
                      <a:endParaRPr lang="en-GB" dirty="0">
                        <a:solidFill>
                          <a:schemeClr val="tx1"/>
                        </a:solidFill>
                      </a:endParaRPr>
                    </a:p>
                    <a:p>
                      <a:endParaRPr lang="en-GB" dirty="0">
                        <a:solidFill>
                          <a:schemeClr val="tx1"/>
                        </a:solidFill>
                      </a:endParaRPr>
                    </a:p>
                  </a:txBody>
                  <a:tcPr>
                    <a:noFill/>
                  </a:tcPr>
                </a:tc>
                <a:extLst>
                  <a:ext uri="{0D108BD9-81ED-4DB2-BD59-A6C34878D82A}">
                    <a16:rowId xmlns:a16="http://schemas.microsoft.com/office/drawing/2014/main" val="765238240"/>
                  </a:ext>
                </a:extLst>
              </a:tr>
            </a:tbl>
          </a:graphicData>
        </a:graphic>
      </p:graphicFrame>
      <p:pic>
        <p:nvPicPr>
          <p:cNvPr id="10" name="Content Placeholder 4">
            <a:extLst>
              <a:ext uri="{FF2B5EF4-FFF2-40B4-BE49-F238E27FC236}">
                <a16:creationId xmlns:a16="http://schemas.microsoft.com/office/drawing/2014/main" id="{736AEB20-2EE8-4450-A316-1E0F19F905CF}"/>
              </a:ext>
            </a:extLst>
          </p:cNvPr>
          <p:cNvPicPr>
            <a:picLocks noChangeAspect="1"/>
          </p:cNvPicPr>
          <p:nvPr/>
        </p:nvPicPr>
        <p:blipFill>
          <a:blip r:embed="rId3"/>
          <a:stretch>
            <a:fillRect/>
          </a:stretch>
        </p:blipFill>
        <p:spPr>
          <a:xfrm>
            <a:off x="277762" y="1860440"/>
            <a:ext cx="7178115" cy="4077170"/>
          </a:xfrm>
          <a:prstGeom prst="rect">
            <a:avLst/>
          </a:prstGeom>
        </p:spPr>
      </p:pic>
      <p:sp>
        <p:nvSpPr>
          <p:cNvPr id="11" name="TextBox 10">
            <a:extLst>
              <a:ext uri="{FF2B5EF4-FFF2-40B4-BE49-F238E27FC236}">
                <a16:creationId xmlns:a16="http://schemas.microsoft.com/office/drawing/2014/main" id="{64BFCA84-FC3E-4B9B-B480-AD9492AA1C5D}"/>
              </a:ext>
            </a:extLst>
          </p:cNvPr>
          <p:cNvSpPr txBox="1"/>
          <p:nvPr/>
        </p:nvSpPr>
        <p:spPr>
          <a:xfrm>
            <a:off x="6095999" y="5757545"/>
            <a:ext cx="1275761" cy="276999"/>
          </a:xfrm>
          <a:prstGeom prst="rect">
            <a:avLst/>
          </a:prstGeom>
          <a:noFill/>
        </p:spPr>
        <p:txBody>
          <a:bodyPr wrap="square" rtlCol="0">
            <a:spAutoFit/>
          </a:bodyPr>
          <a:lstStyle/>
          <a:p>
            <a:pPr algn="r"/>
            <a:r>
              <a:rPr lang="en-GB" sz="1200" dirty="0">
                <a:solidFill>
                  <a:srgbClr val="C00000"/>
                </a:solidFill>
              </a:rPr>
              <a:t>High Deprivation</a:t>
            </a:r>
          </a:p>
        </p:txBody>
      </p:sp>
      <p:sp>
        <p:nvSpPr>
          <p:cNvPr id="12" name="TextBox 11">
            <a:extLst>
              <a:ext uri="{FF2B5EF4-FFF2-40B4-BE49-F238E27FC236}">
                <a16:creationId xmlns:a16="http://schemas.microsoft.com/office/drawing/2014/main" id="{29D24BCE-0B02-4E9A-8375-4D93B8646F20}"/>
              </a:ext>
            </a:extLst>
          </p:cNvPr>
          <p:cNvSpPr txBox="1"/>
          <p:nvPr/>
        </p:nvSpPr>
        <p:spPr>
          <a:xfrm>
            <a:off x="838200" y="5795320"/>
            <a:ext cx="1275761" cy="276999"/>
          </a:xfrm>
          <a:prstGeom prst="rect">
            <a:avLst/>
          </a:prstGeom>
          <a:noFill/>
        </p:spPr>
        <p:txBody>
          <a:bodyPr wrap="square" rtlCol="0">
            <a:spAutoFit/>
          </a:bodyPr>
          <a:lstStyle/>
          <a:p>
            <a:r>
              <a:rPr lang="en-GB" sz="1200" dirty="0">
                <a:solidFill>
                  <a:srgbClr val="C00000"/>
                </a:solidFill>
              </a:rPr>
              <a:t>Low Deprivation</a:t>
            </a:r>
          </a:p>
        </p:txBody>
      </p:sp>
      <p:graphicFrame>
        <p:nvGraphicFramePr>
          <p:cNvPr id="13" name="Table 13">
            <a:extLst>
              <a:ext uri="{FF2B5EF4-FFF2-40B4-BE49-F238E27FC236}">
                <a16:creationId xmlns:a16="http://schemas.microsoft.com/office/drawing/2014/main" id="{99B0C622-1471-4591-B726-2BB53946C525}"/>
              </a:ext>
            </a:extLst>
          </p:cNvPr>
          <p:cNvGraphicFramePr>
            <a:graphicFrameLocks noGrp="1"/>
          </p:cNvGraphicFramePr>
          <p:nvPr>
            <p:extLst>
              <p:ext uri="{D42A27DB-BD31-4B8C-83A1-F6EECF244321}">
                <p14:modId xmlns:p14="http://schemas.microsoft.com/office/powerpoint/2010/main" val="3750418675"/>
              </p:ext>
            </p:extLst>
          </p:nvPr>
        </p:nvGraphicFramePr>
        <p:xfrm>
          <a:off x="8016314" y="4129785"/>
          <a:ext cx="2898119" cy="1483076"/>
        </p:xfrm>
        <a:graphic>
          <a:graphicData uri="http://schemas.openxmlformats.org/drawingml/2006/table">
            <a:tbl>
              <a:tblPr firstRow="1" bandRow="1">
                <a:tableStyleId>{5C22544A-7EE6-4342-B048-85BDC9FD1C3A}</a:tableStyleId>
              </a:tblPr>
              <a:tblGrid>
                <a:gridCol w="1853158">
                  <a:extLst>
                    <a:ext uri="{9D8B030D-6E8A-4147-A177-3AD203B41FA5}">
                      <a16:colId xmlns:a16="http://schemas.microsoft.com/office/drawing/2014/main" val="550428723"/>
                    </a:ext>
                  </a:extLst>
                </a:gridCol>
                <a:gridCol w="1044961">
                  <a:extLst>
                    <a:ext uri="{9D8B030D-6E8A-4147-A177-3AD203B41FA5}">
                      <a16:colId xmlns:a16="http://schemas.microsoft.com/office/drawing/2014/main" val="646859357"/>
                    </a:ext>
                  </a:extLst>
                </a:gridCol>
              </a:tblGrid>
              <a:tr h="370769">
                <a:tc>
                  <a:txBody>
                    <a:bodyPr/>
                    <a:lstStyle/>
                    <a:p>
                      <a:r>
                        <a:rPr lang="en-GB" dirty="0"/>
                        <a:t>IMD Score above:</a:t>
                      </a:r>
                    </a:p>
                  </a:txBody>
                  <a:tcPr/>
                </a:tc>
                <a:tc>
                  <a:txBody>
                    <a:bodyPr/>
                    <a:lstStyle/>
                    <a:p>
                      <a:r>
                        <a:rPr lang="en-GB" dirty="0"/>
                        <a:t>Decile</a:t>
                      </a:r>
                    </a:p>
                  </a:txBody>
                  <a:tcPr/>
                </a:tc>
                <a:extLst>
                  <a:ext uri="{0D108BD9-81ED-4DB2-BD59-A6C34878D82A}">
                    <a16:rowId xmlns:a16="http://schemas.microsoft.com/office/drawing/2014/main" val="3346421437"/>
                  </a:ext>
                </a:extLst>
              </a:tr>
              <a:tr h="370769">
                <a:tc>
                  <a:txBody>
                    <a:bodyPr/>
                    <a:lstStyle/>
                    <a:p>
                      <a:pPr algn="ctr"/>
                      <a:r>
                        <a:rPr lang="en-GB" dirty="0"/>
                        <a:t>44</a:t>
                      </a:r>
                    </a:p>
                  </a:txBody>
                  <a:tcPr/>
                </a:tc>
                <a:tc>
                  <a:txBody>
                    <a:bodyPr/>
                    <a:lstStyle/>
                    <a:p>
                      <a:pPr algn="ctr"/>
                      <a:r>
                        <a:rPr lang="en-GB" dirty="0"/>
                        <a:t>1</a:t>
                      </a:r>
                    </a:p>
                  </a:txBody>
                  <a:tcPr/>
                </a:tc>
                <a:extLst>
                  <a:ext uri="{0D108BD9-81ED-4DB2-BD59-A6C34878D82A}">
                    <a16:rowId xmlns:a16="http://schemas.microsoft.com/office/drawing/2014/main" val="1620407442"/>
                  </a:ext>
                </a:extLst>
              </a:tr>
              <a:tr h="370769">
                <a:tc>
                  <a:txBody>
                    <a:bodyPr/>
                    <a:lstStyle/>
                    <a:p>
                      <a:pPr algn="ctr"/>
                      <a:r>
                        <a:rPr lang="en-GB" dirty="0"/>
                        <a:t>33</a:t>
                      </a:r>
                    </a:p>
                  </a:txBody>
                  <a:tcPr/>
                </a:tc>
                <a:tc>
                  <a:txBody>
                    <a:bodyPr/>
                    <a:lstStyle/>
                    <a:p>
                      <a:pPr algn="ctr"/>
                      <a:r>
                        <a:rPr lang="en-GB" dirty="0"/>
                        <a:t>2</a:t>
                      </a:r>
                    </a:p>
                  </a:txBody>
                  <a:tcPr/>
                </a:tc>
                <a:extLst>
                  <a:ext uri="{0D108BD9-81ED-4DB2-BD59-A6C34878D82A}">
                    <a16:rowId xmlns:a16="http://schemas.microsoft.com/office/drawing/2014/main" val="2978996355"/>
                  </a:ext>
                </a:extLst>
              </a:tr>
              <a:tr h="370769">
                <a:tc>
                  <a:txBody>
                    <a:bodyPr/>
                    <a:lstStyle/>
                    <a:p>
                      <a:pPr algn="ctr"/>
                      <a:r>
                        <a:rPr lang="en-GB" dirty="0"/>
                        <a:t>27</a:t>
                      </a:r>
                    </a:p>
                  </a:txBody>
                  <a:tcPr/>
                </a:tc>
                <a:tc>
                  <a:txBody>
                    <a:bodyPr/>
                    <a:lstStyle/>
                    <a:p>
                      <a:pPr algn="ctr"/>
                      <a:r>
                        <a:rPr lang="en-GB" dirty="0"/>
                        <a:t>3</a:t>
                      </a:r>
                    </a:p>
                  </a:txBody>
                  <a:tcPr/>
                </a:tc>
                <a:extLst>
                  <a:ext uri="{0D108BD9-81ED-4DB2-BD59-A6C34878D82A}">
                    <a16:rowId xmlns:a16="http://schemas.microsoft.com/office/drawing/2014/main" val="3637934588"/>
                  </a:ext>
                </a:extLst>
              </a:tr>
            </a:tbl>
          </a:graphicData>
        </a:graphic>
      </p:graphicFrame>
    </p:spTree>
    <p:extLst>
      <p:ext uri="{BB962C8B-B14F-4D97-AF65-F5344CB8AC3E}">
        <p14:creationId xmlns:p14="http://schemas.microsoft.com/office/powerpoint/2010/main" val="283225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E56A-CAFC-48B2-8EEF-1A3DF9D48996}"/>
              </a:ext>
            </a:extLst>
          </p:cNvPr>
          <p:cNvSpPr>
            <a:spLocks noGrp="1"/>
          </p:cNvSpPr>
          <p:nvPr>
            <p:ph type="title"/>
          </p:nvPr>
        </p:nvSpPr>
        <p:spPr/>
        <p:txBody>
          <a:bodyPr/>
          <a:lstStyle/>
          <a:p>
            <a:r>
              <a:rPr lang="en-GB" dirty="0"/>
              <a:t>Deprivation Indices</a:t>
            </a:r>
          </a:p>
        </p:txBody>
      </p:sp>
      <p:grpSp>
        <p:nvGrpSpPr>
          <p:cNvPr id="4" name="Group 3">
            <a:extLst>
              <a:ext uri="{FF2B5EF4-FFF2-40B4-BE49-F238E27FC236}">
                <a16:creationId xmlns:a16="http://schemas.microsoft.com/office/drawing/2014/main" id="{E338705B-B2C5-4DF6-B7B9-7F5BAB9B243E}"/>
              </a:ext>
            </a:extLst>
          </p:cNvPr>
          <p:cNvGrpSpPr/>
          <p:nvPr/>
        </p:nvGrpSpPr>
        <p:grpSpPr>
          <a:xfrm>
            <a:off x="42532" y="2637335"/>
            <a:ext cx="5981700" cy="3500336"/>
            <a:chOff x="42532" y="2637335"/>
            <a:chExt cx="5981700" cy="3500336"/>
          </a:xfrm>
        </p:grpSpPr>
        <p:pic>
          <p:nvPicPr>
            <p:cNvPr id="5" name="Picture 4">
              <a:extLst>
                <a:ext uri="{FF2B5EF4-FFF2-40B4-BE49-F238E27FC236}">
                  <a16:creationId xmlns:a16="http://schemas.microsoft.com/office/drawing/2014/main" id="{A1B8ECDF-3BBD-407E-97E6-1E7AC4F8E5CF}"/>
                </a:ext>
              </a:extLst>
            </p:cNvPr>
            <p:cNvPicPr>
              <a:picLocks noChangeAspect="1"/>
            </p:cNvPicPr>
            <p:nvPr/>
          </p:nvPicPr>
          <p:blipFill>
            <a:blip r:embed="rId3"/>
            <a:stretch>
              <a:fillRect/>
            </a:stretch>
          </p:blipFill>
          <p:spPr>
            <a:xfrm>
              <a:off x="42532" y="2637335"/>
              <a:ext cx="5981700" cy="3400425"/>
            </a:xfrm>
            <a:prstGeom prst="rect">
              <a:avLst/>
            </a:prstGeom>
          </p:spPr>
        </p:pic>
        <p:sp>
          <p:nvSpPr>
            <p:cNvPr id="6" name="TextBox 5">
              <a:extLst>
                <a:ext uri="{FF2B5EF4-FFF2-40B4-BE49-F238E27FC236}">
                  <a16:creationId xmlns:a16="http://schemas.microsoft.com/office/drawing/2014/main" id="{0AAA8EC5-1A58-4B48-8339-1C6E7ADD4B39}"/>
                </a:ext>
              </a:extLst>
            </p:cNvPr>
            <p:cNvSpPr txBox="1"/>
            <p:nvPr/>
          </p:nvSpPr>
          <p:spPr>
            <a:xfrm>
              <a:off x="413994" y="5860672"/>
              <a:ext cx="1275761" cy="276999"/>
            </a:xfrm>
            <a:prstGeom prst="rect">
              <a:avLst/>
            </a:prstGeom>
            <a:noFill/>
          </p:spPr>
          <p:txBody>
            <a:bodyPr wrap="square" rtlCol="0">
              <a:spAutoFit/>
            </a:bodyPr>
            <a:lstStyle/>
            <a:p>
              <a:r>
                <a:rPr lang="en-GB" sz="1200" dirty="0">
                  <a:solidFill>
                    <a:srgbClr val="C00000"/>
                  </a:solidFill>
                </a:rPr>
                <a:t>Low Deprivation</a:t>
              </a:r>
            </a:p>
          </p:txBody>
        </p:sp>
        <p:sp>
          <p:nvSpPr>
            <p:cNvPr id="11" name="TextBox 10">
              <a:extLst>
                <a:ext uri="{FF2B5EF4-FFF2-40B4-BE49-F238E27FC236}">
                  <a16:creationId xmlns:a16="http://schemas.microsoft.com/office/drawing/2014/main" id="{8883149B-5E8A-462A-AAD0-482CA5D375B2}"/>
                </a:ext>
              </a:extLst>
            </p:cNvPr>
            <p:cNvSpPr txBox="1"/>
            <p:nvPr/>
          </p:nvSpPr>
          <p:spPr>
            <a:xfrm>
              <a:off x="4574356" y="5860672"/>
              <a:ext cx="1275761" cy="276999"/>
            </a:xfrm>
            <a:prstGeom prst="rect">
              <a:avLst/>
            </a:prstGeom>
            <a:noFill/>
          </p:spPr>
          <p:txBody>
            <a:bodyPr wrap="square" rtlCol="0">
              <a:spAutoFit/>
            </a:bodyPr>
            <a:lstStyle/>
            <a:p>
              <a:pPr algn="r"/>
              <a:r>
                <a:rPr lang="en-GB" sz="1200" dirty="0">
                  <a:solidFill>
                    <a:srgbClr val="C00000"/>
                  </a:solidFill>
                </a:rPr>
                <a:t>High Deprivation</a:t>
              </a:r>
            </a:p>
          </p:txBody>
        </p:sp>
      </p:grpSp>
      <p:sp>
        <p:nvSpPr>
          <p:cNvPr id="12" name="TextBox 11">
            <a:extLst>
              <a:ext uri="{FF2B5EF4-FFF2-40B4-BE49-F238E27FC236}">
                <a16:creationId xmlns:a16="http://schemas.microsoft.com/office/drawing/2014/main" id="{9602702B-C032-45C3-9C8D-8FFA78FDB3BC}"/>
              </a:ext>
            </a:extLst>
          </p:cNvPr>
          <p:cNvSpPr txBox="1"/>
          <p:nvPr/>
        </p:nvSpPr>
        <p:spPr>
          <a:xfrm>
            <a:off x="218540" y="1562914"/>
            <a:ext cx="11640620" cy="923330"/>
          </a:xfrm>
          <a:prstGeom prst="rect">
            <a:avLst/>
          </a:prstGeom>
          <a:noFill/>
        </p:spPr>
        <p:txBody>
          <a:bodyPr wrap="square" rtlCol="0">
            <a:spAutoFit/>
          </a:bodyPr>
          <a:lstStyle/>
          <a:p>
            <a:r>
              <a:rPr lang="en-GB" dirty="0"/>
              <a:t>The index of multiple deprivation (IMD) is a combination of numerous indicators across 7 domains (subsequently weighted)</a:t>
            </a:r>
          </a:p>
          <a:p>
            <a:r>
              <a:rPr lang="en-GB" dirty="0"/>
              <a:t>The charts below show that the correlation for some indicators (e.g. Income, R = 0.84) is much stronger than others (e.g. indoors, R = -0.05)</a:t>
            </a:r>
          </a:p>
        </p:txBody>
      </p:sp>
      <p:grpSp>
        <p:nvGrpSpPr>
          <p:cNvPr id="3" name="Group 2">
            <a:extLst>
              <a:ext uri="{FF2B5EF4-FFF2-40B4-BE49-F238E27FC236}">
                <a16:creationId xmlns:a16="http://schemas.microsoft.com/office/drawing/2014/main" id="{171E5440-2C7E-4C37-9D56-334766C52AA1}"/>
              </a:ext>
            </a:extLst>
          </p:cNvPr>
          <p:cNvGrpSpPr/>
          <p:nvPr/>
        </p:nvGrpSpPr>
        <p:grpSpPr>
          <a:xfrm>
            <a:off x="6138532" y="2623048"/>
            <a:ext cx="5981700" cy="3507479"/>
            <a:chOff x="6138532" y="2623048"/>
            <a:chExt cx="5981700" cy="3507479"/>
          </a:xfrm>
        </p:grpSpPr>
        <p:pic>
          <p:nvPicPr>
            <p:cNvPr id="7" name="Picture 6">
              <a:extLst>
                <a:ext uri="{FF2B5EF4-FFF2-40B4-BE49-F238E27FC236}">
                  <a16:creationId xmlns:a16="http://schemas.microsoft.com/office/drawing/2014/main" id="{FCDE7E81-B476-40C2-8566-1296EB2FAF13}"/>
                </a:ext>
              </a:extLst>
            </p:cNvPr>
            <p:cNvPicPr>
              <a:picLocks noChangeAspect="1"/>
            </p:cNvPicPr>
            <p:nvPr/>
          </p:nvPicPr>
          <p:blipFill>
            <a:blip r:embed="rId4"/>
            <a:stretch>
              <a:fillRect/>
            </a:stretch>
          </p:blipFill>
          <p:spPr>
            <a:xfrm>
              <a:off x="6138532" y="2623048"/>
              <a:ext cx="5981700" cy="3429000"/>
            </a:xfrm>
            <a:prstGeom prst="rect">
              <a:avLst/>
            </a:prstGeom>
          </p:spPr>
        </p:pic>
        <p:sp>
          <p:nvSpPr>
            <p:cNvPr id="13" name="TextBox 12">
              <a:extLst>
                <a:ext uri="{FF2B5EF4-FFF2-40B4-BE49-F238E27FC236}">
                  <a16:creationId xmlns:a16="http://schemas.microsoft.com/office/drawing/2014/main" id="{81302A22-68E5-4F34-9B74-FBCE2B5316FB}"/>
                </a:ext>
              </a:extLst>
            </p:cNvPr>
            <p:cNvSpPr txBox="1"/>
            <p:nvPr/>
          </p:nvSpPr>
          <p:spPr>
            <a:xfrm>
              <a:off x="6341885" y="5853528"/>
              <a:ext cx="1275761" cy="276999"/>
            </a:xfrm>
            <a:prstGeom prst="rect">
              <a:avLst/>
            </a:prstGeom>
            <a:noFill/>
          </p:spPr>
          <p:txBody>
            <a:bodyPr wrap="square" rtlCol="0">
              <a:spAutoFit/>
            </a:bodyPr>
            <a:lstStyle/>
            <a:p>
              <a:r>
                <a:rPr lang="en-GB" sz="1200" dirty="0">
                  <a:solidFill>
                    <a:srgbClr val="C00000"/>
                  </a:solidFill>
                </a:rPr>
                <a:t>Low Deprivation</a:t>
              </a:r>
            </a:p>
          </p:txBody>
        </p:sp>
        <p:sp>
          <p:nvSpPr>
            <p:cNvPr id="14" name="TextBox 13">
              <a:extLst>
                <a:ext uri="{FF2B5EF4-FFF2-40B4-BE49-F238E27FC236}">
                  <a16:creationId xmlns:a16="http://schemas.microsoft.com/office/drawing/2014/main" id="{316256F5-6235-4C1E-8F51-F5C39F7B383C}"/>
                </a:ext>
              </a:extLst>
            </p:cNvPr>
            <p:cNvSpPr txBox="1"/>
            <p:nvPr/>
          </p:nvSpPr>
          <p:spPr>
            <a:xfrm>
              <a:off x="10502245" y="5846384"/>
              <a:ext cx="1275761" cy="276999"/>
            </a:xfrm>
            <a:prstGeom prst="rect">
              <a:avLst/>
            </a:prstGeom>
            <a:noFill/>
          </p:spPr>
          <p:txBody>
            <a:bodyPr wrap="square" rtlCol="0">
              <a:spAutoFit/>
            </a:bodyPr>
            <a:lstStyle/>
            <a:p>
              <a:pPr algn="r"/>
              <a:r>
                <a:rPr lang="en-GB" sz="1200" dirty="0">
                  <a:solidFill>
                    <a:srgbClr val="C00000"/>
                  </a:solidFill>
                </a:rPr>
                <a:t>High Deprivation</a:t>
              </a:r>
            </a:p>
          </p:txBody>
        </p:sp>
      </p:grpSp>
    </p:spTree>
    <p:extLst>
      <p:ext uri="{BB962C8B-B14F-4D97-AF65-F5344CB8AC3E}">
        <p14:creationId xmlns:p14="http://schemas.microsoft.com/office/powerpoint/2010/main" val="250698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C80D-442F-4B5B-B829-D866F94A4F0F}"/>
              </a:ext>
            </a:extLst>
          </p:cNvPr>
          <p:cNvSpPr>
            <a:spLocks noGrp="1"/>
          </p:cNvSpPr>
          <p:nvPr>
            <p:ph type="title"/>
          </p:nvPr>
        </p:nvSpPr>
        <p:spPr/>
        <p:txBody>
          <a:bodyPr/>
          <a:lstStyle/>
          <a:p>
            <a:r>
              <a:rPr lang="en-GB" dirty="0"/>
              <a:t>Correlation with Distance</a:t>
            </a:r>
          </a:p>
        </p:txBody>
      </p:sp>
      <p:graphicFrame>
        <p:nvGraphicFramePr>
          <p:cNvPr id="9" name="Table 9">
            <a:extLst>
              <a:ext uri="{FF2B5EF4-FFF2-40B4-BE49-F238E27FC236}">
                <a16:creationId xmlns:a16="http://schemas.microsoft.com/office/drawing/2014/main" id="{E1C6773F-857F-4BC9-9C15-560A2A7BDE3E}"/>
              </a:ext>
            </a:extLst>
          </p:cNvPr>
          <p:cNvGraphicFramePr>
            <a:graphicFrameLocks noGrp="1"/>
          </p:cNvGraphicFramePr>
          <p:nvPr>
            <p:ph idx="1"/>
            <p:extLst>
              <p:ext uri="{D42A27DB-BD31-4B8C-83A1-F6EECF244321}">
                <p14:modId xmlns:p14="http://schemas.microsoft.com/office/powerpoint/2010/main" val="3574193651"/>
              </p:ext>
            </p:extLst>
          </p:nvPr>
        </p:nvGraphicFramePr>
        <p:xfrm>
          <a:off x="7387856" y="1350335"/>
          <a:ext cx="4270342" cy="5220586"/>
        </p:xfrm>
        <a:graphic>
          <a:graphicData uri="http://schemas.openxmlformats.org/drawingml/2006/table">
            <a:tbl>
              <a:tblPr firstRow="1" bandRow="1">
                <a:tableStyleId>{5C22544A-7EE6-4342-B048-85BDC9FD1C3A}</a:tableStyleId>
              </a:tblPr>
              <a:tblGrid>
                <a:gridCol w="4270342">
                  <a:extLst>
                    <a:ext uri="{9D8B030D-6E8A-4147-A177-3AD203B41FA5}">
                      <a16:colId xmlns:a16="http://schemas.microsoft.com/office/drawing/2014/main" val="3196219075"/>
                    </a:ext>
                  </a:extLst>
                </a:gridCol>
              </a:tblGrid>
              <a:tr h="5220586">
                <a:tc>
                  <a:txBody>
                    <a:bodyPr/>
                    <a:lstStyle/>
                    <a:p>
                      <a:r>
                        <a:rPr lang="en-GB" dirty="0">
                          <a:solidFill>
                            <a:schemeClr val="tx1"/>
                          </a:solidFill>
                        </a:rPr>
                        <a:t>A reasonably strong degree of correlation between distance to the trust and attendance rates (R = -0.37)</a:t>
                      </a:r>
                    </a:p>
                    <a:p>
                      <a:endParaRPr lang="en-GB" dirty="0">
                        <a:solidFill>
                          <a:schemeClr val="tx1"/>
                        </a:solidFill>
                      </a:endParaRPr>
                    </a:p>
                    <a:p>
                      <a:endParaRPr lang="en-GB" dirty="0">
                        <a:solidFill>
                          <a:schemeClr val="tx1"/>
                        </a:solidFill>
                      </a:endParaRPr>
                    </a:p>
                    <a:p>
                      <a:r>
                        <a:rPr lang="en-GB" b="0" dirty="0">
                          <a:solidFill>
                            <a:schemeClr val="tx1"/>
                          </a:solidFill>
                        </a:rPr>
                        <a:t>Note, this is simply the straight line distance between two points </a:t>
                      </a:r>
                      <a:r>
                        <a:rPr lang="en-GB" b="0" dirty="0" err="1">
                          <a:solidFill>
                            <a:schemeClr val="tx1"/>
                          </a:solidFill>
                        </a:rPr>
                        <a:t>ie</a:t>
                      </a:r>
                      <a:r>
                        <a:rPr lang="en-GB" b="0" dirty="0">
                          <a:solidFill>
                            <a:schemeClr val="tx1"/>
                          </a:solidFill>
                        </a:rPr>
                        <a:t>. as the crow flies</a:t>
                      </a:r>
                    </a:p>
                    <a:p>
                      <a:endParaRPr lang="en-GB" b="0" dirty="0">
                        <a:solidFill>
                          <a:schemeClr val="tx1"/>
                        </a:solidFill>
                      </a:endParaRPr>
                    </a:p>
                    <a:p>
                      <a:r>
                        <a:rPr lang="en-GB" b="0" dirty="0">
                          <a:solidFill>
                            <a:schemeClr val="tx1"/>
                          </a:solidFill>
                        </a:rPr>
                        <a:t>It does not take into account, for example, ease of access such as main roads, public transport (travel times) etc</a:t>
                      </a:r>
                    </a:p>
                    <a:p>
                      <a:endParaRPr lang="en-GB" dirty="0">
                        <a:solidFill>
                          <a:schemeClr val="tx1"/>
                        </a:solidFill>
                      </a:endParaRPr>
                    </a:p>
                    <a:p>
                      <a:r>
                        <a:rPr lang="en-GB" dirty="0">
                          <a:solidFill>
                            <a:schemeClr val="tx1"/>
                          </a:solidFill>
                        </a:rPr>
                        <a:t>See Appendix for comparison with driving and walking times – doesn’t appear to make much difference</a:t>
                      </a:r>
                    </a:p>
                  </a:txBody>
                  <a:tcPr>
                    <a:noFill/>
                  </a:tcPr>
                </a:tc>
                <a:extLst>
                  <a:ext uri="{0D108BD9-81ED-4DB2-BD59-A6C34878D82A}">
                    <a16:rowId xmlns:a16="http://schemas.microsoft.com/office/drawing/2014/main" val="765238240"/>
                  </a:ext>
                </a:extLst>
              </a:tr>
            </a:tbl>
          </a:graphicData>
        </a:graphic>
      </p:graphicFrame>
      <p:pic>
        <p:nvPicPr>
          <p:cNvPr id="4" name="Picture 3">
            <a:extLst>
              <a:ext uri="{FF2B5EF4-FFF2-40B4-BE49-F238E27FC236}">
                <a16:creationId xmlns:a16="http://schemas.microsoft.com/office/drawing/2014/main" id="{D85E1DBB-0743-4B75-A14F-425EE7DE834D}"/>
              </a:ext>
            </a:extLst>
          </p:cNvPr>
          <p:cNvPicPr>
            <a:picLocks noChangeAspect="1"/>
          </p:cNvPicPr>
          <p:nvPr/>
        </p:nvPicPr>
        <p:blipFill>
          <a:blip r:embed="rId3"/>
          <a:stretch>
            <a:fillRect/>
          </a:stretch>
        </p:blipFill>
        <p:spPr>
          <a:xfrm>
            <a:off x="324341" y="1719262"/>
            <a:ext cx="6780375" cy="3869880"/>
          </a:xfrm>
          <a:prstGeom prst="rect">
            <a:avLst/>
          </a:prstGeom>
        </p:spPr>
      </p:pic>
    </p:spTree>
    <p:extLst>
      <p:ext uri="{BB962C8B-B14F-4D97-AF65-F5344CB8AC3E}">
        <p14:creationId xmlns:p14="http://schemas.microsoft.com/office/powerpoint/2010/main" val="1407452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C80D-442F-4B5B-B829-D866F94A4F0F}"/>
              </a:ext>
            </a:extLst>
          </p:cNvPr>
          <p:cNvSpPr>
            <a:spLocks noGrp="1"/>
          </p:cNvSpPr>
          <p:nvPr>
            <p:ph type="title"/>
          </p:nvPr>
        </p:nvSpPr>
        <p:spPr/>
        <p:txBody>
          <a:bodyPr/>
          <a:lstStyle/>
          <a:p>
            <a:r>
              <a:rPr lang="en-GB" dirty="0"/>
              <a:t>Correlation with Adult Social Care Clients</a:t>
            </a:r>
          </a:p>
        </p:txBody>
      </p:sp>
      <p:graphicFrame>
        <p:nvGraphicFramePr>
          <p:cNvPr id="9" name="Table 9">
            <a:extLst>
              <a:ext uri="{FF2B5EF4-FFF2-40B4-BE49-F238E27FC236}">
                <a16:creationId xmlns:a16="http://schemas.microsoft.com/office/drawing/2014/main" id="{E1C6773F-857F-4BC9-9C15-560A2A7BDE3E}"/>
              </a:ext>
            </a:extLst>
          </p:cNvPr>
          <p:cNvGraphicFramePr>
            <a:graphicFrameLocks noGrp="1"/>
          </p:cNvGraphicFramePr>
          <p:nvPr>
            <p:ph idx="1"/>
            <p:extLst>
              <p:ext uri="{D42A27DB-BD31-4B8C-83A1-F6EECF244321}">
                <p14:modId xmlns:p14="http://schemas.microsoft.com/office/powerpoint/2010/main" val="2723987097"/>
              </p:ext>
            </p:extLst>
          </p:nvPr>
        </p:nvGraphicFramePr>
        <p:xfrm>
          <a:off x="7228480" y="2147777"/>
          <a:ext cx="4701250" cy="3446248"/>
        </p:xfrm>
        <a:graphic>
          <a:graphicData uri="http://schemas.openxmlformats.org/drawingml/2006/table">
            <a:tbl>
              <a:tblPr firstRow="1" bandRow="1">
                <a:tableStyleId>{5C22544A-7EE6-4342-B048-85BDC9FD1C3A}</a:tableStyleId>
              </a:tblPr>
              <a:tblGrid>
                <a:gridCol w="4701250">
                  <a:extLst>
                    <a:ext uri="{9D8B030D-6E8A-4147-A177-3AD203B41FA5}">
                      <a16:colId xmlns:a16="http://schemas.microsoft.com/office/drawing/2014/main" val="3196219075"/>
                    </a:ext>
                  </a:extLst>
                </a:gridCol>
              </a:tblGrid>
              <a:tr h="3446248">
                <a:tc>
                  <a:txBody>
                    <a:bodyPr/>
                    <a:lstStyle/>
                    <a:p>
                      <a:pPr algn="l"/>
                      <a:r>
                        <a:rPr lang="en-GB" dirty="0">
                          <a:solidFill>
                            <a:schemeClr val="tx1"/>
                          </a:solidFill>
                        </a:rPr>
                        <a:t>A reasonably strong degree of correlation between Adult Social Care clients and attendance rates (R = 0.44)</a:t>
                      </a:r>
                    </a:p>
                    <a:p>
                      <a:pPr algn="l"/>
                      <a:endParaRPr lang="en-GB" dirty="0">
                        <a:solidFill>
                          <a:schemeClr val="tx1"/>
                        </a:solidFill>
                      </a:endParaRPr>
                    </a:p>
                    <a:p>
                      <a:pPr algn="l"/>
                      <a:endParaRPr lang="en-GB" dirty="0">
                        <a:solidFill>
                          <a:schemeClr val="tx1"/>
                        </a:solidFill>
                      </a:endParaRPr>
                    </a:p>
                    <a:p>
                      <a:pPr algn="l"/>
                      <a:r>
                        <a:rPr lang="en-GB" b="0" dirty="0">
                          <a:solidFill>
                            <a:schemeClr val="tx1"/>
                          </a:solidFill>
                        </a:rPr>
                        <a:t>A caveat here is that the A&amp;E adjusted rates are for all ages whilst the Adult Social Care Clients are only for ages 18+</a:t>
                      </a:r>
                    </a:p>
                  </a:txBody>
                  <a:tcPr>
                    <a:noFill/>
                  </a:tcPr>
                </a:tc>
                <a:extLst>
                  <a:ext uri="{0D108BD9-81ED-4DB2-BD59-A6C34878D82A}">
                    <a16:rowId xmlns:a16="http://schemas.microsoft.com/office/drawing/2014/main" val="765238240"/>
                  </a:ext>
                </a:extLst>
              </a:tr>
            </a:tbl>
          </a:graphicData>
        </a:graphic>
      </p:graphicFrame>
      <p:pic>
        <p:nvPicPr>
          <p:cNvPr id="7" name="Picture 6">
            <a:extLst>
              <a:ext uri="{FF2B5EF4-FFF2-40B4-BE49-F238E27FC236}">
                <a16:creationId xmlns:a16="http://schemas.microsoft.com/office/drawing/2014/main" id="{B9BCC96C-0C34-4C76-8F46-4C95DA1F31A8}"/>
              </a:ext>
            </a:extLst>
          </p:cNvPr>
          <p:cNvPicPr>
            <a:picLocks noChangeAspect="1"/>
          </p:cNvPicPr>
          <p:nvPr/>
        </p:nvPicPr>
        <p:blipFill>
          <a:blip r:embed="rId3"/>
          <a:stretch>
            <a:fillRect/>
          </a:stretch>
        </p:blipFill>
        <p:spPr>
          <a:xfrm>
            <a:off x="340685" y="1724025"/>
            <a:ext cx="6788715" cy="3870000"/>
          </a:xfrm>
          <a:prstGeom prst="rect">
            <a:avLst/>
          </a:prstGeom>
        </p:spPr>
      </p:pic>
    </p:spTree>
    <p:extLst>
      <p:ext uri="{BB962C8B-B14F-4D97-AF65-F5344CB8AC3E}">
        <p14:creationId xmlns:p14="http://schemas.microsoft.com/office/powerpoint/2010/main" val="284725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DBFF-74E1-4D61-A807-E400F6F9F6D4}"/>
              </a:ext>
            </a:extLst>
          </p:cNvPr>
          <p:cNvSpPr>
            <a:spLocks noGrp="1"/>
          </p:cNvSpPr>
          <p:nvPr>
            <p:ph type="title"/>
          </p:nvPr>
        </p:nvSpPr>
        <p:spPr>
          <a:xfrm>
            <a:off x="838199" y="75183"/>
            <a:ext cx="10515600" cy="1030604"/>
          </a:xfrm>
        </p:spPr>
        <p:txBody>
          <a:bodyPr/>
          <a:lstStyle/>
          <a:p>
            <a:r>
              <a:rPr lang="en-GB" dirty="0"/>
              <a:t>10 LSOAs with the Highest A&amp;E Rates </a:t>
            </a:r>
            <a:r>
              <a:rPr lang="en-GB" sz="2000" baseline="100000" dirty="0"/>
              <a:t>Age/ Sex Adjusted</a:t>
            </a:r>
          </a:p>
        </p:txBody>
      </p:sp>
      <p:sp>
        <p:nvSpPr>
          <p:cNvPr id="9" name="TextBox 8">
            <a:extLst>
              <a:ext uri="{FF2B5EF4-FFF2-40B4-BE49-F238E27FC236}">
                <a16:creationId xmlns:a16="http://schemas.microsoft.com/office/drawing/2014/main" id="{2372D458-3653-4DD3-B942-CCF8F77F2B36}"/>
              </a:ext>
            </a:extLst>
          </p:cNvPr>
          <p:cNvSpPr txBox="1"/>
          <p:nvPr/>
        </p:nvSpPr>
        <p:spPr>
          <a:xfrm>
            <a:off x="220893" y="4045628"/>
            <a:ext cx="11750211" cy="2308324"/>
          </a:xfrm>
          <a:prstGeom prst="rect">
            <a:avLst/>
          </a:prstGeom>
          <a:noFill/>
        </p:spPr>
        <p:txBody>
          <a:bodyPr wrap="square" rtlCol="0">
            <a:spAutoFit/>
          </a:bodyPr>
          <a:lstStyle/>
          <a:p>
            <a:r>
              <a:rPr lang="en-GB" dirty="0"/>
              <a:t>The LSOAs in the table above are sorted with the highest age/sex adjusted rates at the top</a:t>
            </a:r>
          </a:p>
          <a:p>
            <a:endParaRPr lang="en-GB" dirty="0"/>
          </a:p>
          <a:p>
            <a:r>
              <a:rPr lang="en-GB" dirty="0"/>
              <a:t>Out of the 10 LSOAs with the highest rates:</a:t>
            </a:r>
          </a:p>
          <a:p>
            <a:pPr marL="285750" indent="-285750">
              <a:buFont typeface="Arial" panose="020B0604020202020204" pitchFamily="34" charset="0"/>
              <a:buChar char="•"/>
            </a:pPr>
            <a:r>
              <a:rPr lang="en-GB" dirty="0"/>
              <a:t>5 are in the top 20% most deprived (Deciles </a:t>
            </a:r>
            <a:r>
              <a:rPr lang="en-GB" dirty="0">
                <a:highlight>
                  <a:srgbClr val="FF00FF"/>
                </a:highlight>
              </a:rPr>
              <a:t>1</a:t>
            </a:r>
            <a:r>
              <a:rPr lang="en-GB" dirty="0"/>
              <a:t> and </a:t>
            </a:r>
            <a:r>
              <a:rPr lang="en-GB" dirty="0">
                <a:highlight>
                  <a:srgbClr val="FF00FF"/>
                </a:highlight>
              </a:rPr>
              <a:t>2</a:t>
            </a:r>
            <a:r>
              <a:rPr lang="en-GB" dirty="0"/>
              <a:t>)</a:t>
            </a:r>
          </a:p>
          <a:p>
            <a:pPr marL="285750" indent="-285750">
              <a:buFont typeface="Arial" panose="020B0604020202020204" pitchFamily="34" charset="0"/>
              <a:buChar char="•"/>
            </a:pPr>
            <a:r>
              <a:rPr lang="en-GB" dirty="0"/>
              <a:t>8 fall under the area classification of ‘Hard-pressed communities’ </a:t>
            </a:r>
            <a:r>
              <a:rPr lang="en-GB" baseline="30000" dirty="0"/>
              <a:t>shaded orange</a:t>
            </a:r>
          </a:p>
          <a:p>
            <a:pPr marL="285750" indent="-285750">
              <a:buFont typeface="Arial" panose="020B0604020202020204" pitchFamily="34" charset="0"/>
              <a:buChar char="•"/>
            </a:pPr>
            <a:endParaRPr lang="en-GB" dirty="0"/>
          </a:p>
          <a:p>
            <a:r>
              <a:rPr lang="en-GB" dirty="0"/>
              <a:t>Noted that the first two LSOAs listed appear to have a smaller population aged over 64</a:t>
            </a:r>
          </a:p>
          <a:p>
            <a:r>
              <a:rPr lang="en-GB" dirty="0"/>
              <a:t>        - The CYC population aged over 64 is around 18%</a:t>
            </a:r>
          </a:p>
        </p:txBody>
      </p:sp>
      <p:pic>
        <p:nvPicPr>
          <p:cNvPr id="5" name="Picture 4">
            <a:extLst>
              <a:ext uri="{FF2B5EF4-FFF2-40B4-BE49-F238E27FC236}">
                <a16:creationId xmlns:a16="http://schemas.microsoft.com/office/drawing/2014/main" id="{E61260C6-238A-44DB-9CC9-2658D0615569}"/>
              </a:ext>
            </a:extLst>
          </p:cNvPr>
          <p:cNvPicPr>
            <a:picLocks noChangeAspect="1"/>
          </p:cNvPicPr>
          <p:nvPr/>
        </p:nvPicPr>
        <p:blipFill>
          <a:blip r:embed="rId3"/>
          <a:stretch>
            <a:fillRect/>
          </a:stretch>
        </p:blipFill>
        <p:spPr>
          <a:xfrm>
            <a:off x="0" y="1048268"/>
            <a:ext cx="12192000" cy="3054880"/>
          </a:xfrm>
          <a:prstGeom prst="rect">
            <a:avLst/>
          </a:prstGeom>
        </p:spPr>
      </p:pic>
    </p:spTree>
    <p:extLst>
      <p:ext uri="{BB962C8B-B14F-4D97-AF65-F5344CB8AC3E}">
        <p14:creationId xmlns:p14="http://schemas.microsoft.com/office/powerpoint/2010/main" val="293811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57DE-D7A1-47AE-8FF8-7BA286805C77}"/>
              </a:ext>
            </a:extLst>
          </p:cNvPr>
          <p:cNvSpPr>
            <a:spLocks noGrp="1"/>
          </p:cNvSpPr>
          <p:nvPr>
            <p:ph type="title"/>
          </p:nvPr>
        </p:nvSpPr>
        <p:spPr/>
        <p:txBody>
          <a:bodyPr/>
          <a:lstStyle/>
          <a:p>
            <a:r>
              <a:rPr lang="en-GB" dirty="0"/>
              <a:t>Nice Summary Map here…</a:t>
            </a:r>
          </a:p>
        </p:txBody>
      </p:sp>
      <p:pic>
        <p:nvPicPr>
          <p:cNvPr id="5" name="Content Placeholder 4">
            <a:extLst>
              <a:ext uri="{FF2B5EF4-FFF2-40B4-BE49-F238E27FC236}">
                <a16:creationId xmlns:a16="http://schemas.microsoft.com/office/drawing/2014/main" id="{22D095A0-159A-45F7-92E7-C1009E6C074D}"/>
              </a:ext>
            </a:extLst>
          </p:cNvPr>
          <p:cNvPicPr>
            <a:picLocks noGrp="1" noChangeAspect="1"/>
          </p:cNvPicPr>
          <p:nvPr>
            <p:ph idx="1"/>
          </p:nvPr>
        </p:nvPicPr>
        <p:blipFill>
          <a:blip r:embed="rId3"/>
          <a:stretch>
            <a:fillRect/>
          </a:stretch>
        </p:blipFill>
        <p:spPr>
          <a:xfrm>
            <a:off x="290480" y="1442852"/>
            <a:ext cx="5504264" cy="5050371"/>
          </a:xfrm>
        </p:spPr>
      </p:pic>
      <p:sp>
        <p:nvSpPr>
          <p:cNvPr id="6" name="TextBox 5">
            <a:extLst>
              <a:ext uri="{FF2B5EF4-FFF2-40B4-BE49-F238E27FC236}">
                <a16:creationId xmlns:a16="http://schemas.microsoft.com/office/drawing/2014/main" id="{2FBF75A2-6E4C-4A4D-A9DC-93DB9212B59E}"/>
              </a:ext>
            </a:extLst>
          </p:cNvPr>
          <p:cNvSpPr txBox="1"/>
          <p:nvPr/>
        </p:nvSpPr>
        <p:spPr>
          <a:xfrm>
            <a:off x="5986130" y="1442852"/>
            <a:ext cx="5720317" cy="3693319"/>
          </a:xfrm>
          <a:prstGeom prst="rect">
            <a:avLst/>
          </a:prstGeom>
          <a:noFill/>
        </p:spPr>
        <p:txBody>
          <a:bodyPr wrap="square" rtlCol="0">
            <a:spAutoFit/>
          </a:bodyPr>
          <a:lstStyle/>
          <a:p>
            <a:r>
              <a:rPr lang="en-GB" dirty="0"/>
              <a:t>This isn’t a nice summary map (in progress).</a:t>
            </a:r>
          </a:p>
          <a:p>
            <a:endParaRPr lang="en-GB" dirty="0"/>
          </a:p>
          <a:p>
            <a:r>
              <a:rPr lang="en-GB" dirty="0"/>
              <a:t>It’s just to show that 7 of the top 10 LSOAs are physically very close to each other. With the addition of 1 LSOA, they would all be connected.</a:t>
            </a:r>
          </a:p>
          <a:p>
            <a:endParaRPr lang="en-GB" dirty="0"/>
          </a:p>
          <a:p>
            <a:r>
              <a:rPr lang="en-GB" dirty="0"/>
              <a:t>Is it any coincidence that these LSOAs all run along either </a:t>
            </a:r>
            <a:r>
              <a:rPr lang="en-GB" dirty="0" err="1"/>
              <a:t>Haxby</a:t>
            </a:r>
            <a:r>
              <a:rPr lang="en-GB" dirty="0"/>
              <a:t> or Wigginton Road - possibly indicating ease of access to the trust?</a:t>
            </a:r>
          </a:p>
          <a:p>
            <a:endParaRPr lang="en-GB" dirty="0"/>
          </a:p>
          <a:p>
            <a:endParaRPr lang="en-GB" dirty="0"/>
          </a:p>
          <a:p>
            <a:r>
              <a:rPr lang="en-GB" dirty="0"/>
              <a:t>Not to forget about the other LSOAs but is there something worth further investigating here…</a:t>
            </a:r>
          </a:p>
        </p:txBody>
      </p:sp>
    </p:spTree>
    <p:extLst>
      <p:ext uri="{BB962C8B-B14F-4D97-AF65-F5344CB8AC3E}">
        <p14:creationId xmlns:p14="http://schemas.microsoft.com/office/powerpoint/2010/main" val="387372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8752A-A9FB-485F-9D89-CBD39AD213F9}"/>
              </a:ext>
            </a:extLst>
          </p:cNvPr>
          <p:cNvSpPr>
            <a:spLocks noGrp="1"/>
          </p:cNvSpPr>
          <p:nvPr>
            <p:ph type="title"/>
          </p:nvPr>
        </p:nvSpPr>
        <p:spPr>
          <a:xfrm>
            <a:off x="838200" y="95693"/>
            <a:ext cx="10515600" cy="957041"/>
          </a:xfrm>
        </p:spPr>
        <p:txBody>
          <a:bodyPr/>
          <a:lstStyle/>
          <a:p>
            <a:r>
              <a:rPr lang="en-GB" dirty="0"/>
              <a:t>Example LSOA Investigation: E01013349</a:t>
            </a:r>
          </a:p>
        </p:txBody>
      </p:sp>
      <p:sp>
        <p:nvSpPr>
          <p:cNvPr id="3" name="Content Placeholder 2">
            <a:extLst>
              <a:ext uri="{FF2B5EF4-FFF2-40B4-BE49-F238E27FC236}">
                <a16:creationId xmlns:a16="http://schemas.microsoft.com/office/drawing/2014/main" id="{5C6CC01B-EFCC-479F-BC96-9085DA857D91}"/>
              </a:ext>
            </a:extLst>
          </p:cNvPr>
          <p:cNvSpPr>
            <a:spLocks noGrp="1"/>
          </p:cNvSpPr>
          <p:nvPr>
            <p:ph idx="1"/>
          </p:nvPr>
        </p:nvSpPr>
        <p:spPr>
          <a:xfrm>
            <a:off x="168349" y="969779"/>
            <a:ext cx="11855302" cy="1277791"/>
          </a:xfrm>
        </p:spPr>
        <p:txBody>
          <a:bodyPr>
            <a:normAutofit/>
          </a:bodyPr>
          <a:lstStyle/>
          <a:p>
            <a:r>
              <a:rPr lang="en-GB" sz="2000" dirty="0"/>
              <a:t>Majority of patients are registered with either Priory (48%) or York Medical Group (45%)</a:t>
            </a:r>
          </a:p>
          <a:p>
            <a:r>
              <a:rPr lang="en-GB" sz="2000" dirty="0"/>
              <a:t>There were 318 individuals from this LSOA attending A&amp;E in the period.</a:t>
            </a:r>
          </a:p>
          <a:p>
            <a:r>
              <a:rPr lang="en-GB" sz="2000" dirty="0"/>
              <a:t>Tables below are to give an indication of the additional detail available </a:t>
            </a:r>
            <a:r>
              <a:rPr lang="en-GB" sz="2000" baseline="30000" dirty="0"/>
              <a:t>further description in the notes</a:t>
            </a:r>
          </a:p>
        </p:txBody>
      </p:sp>
      <p:pic>
        <p:nvPicPr>
          <p:cNvPr id="5" name="Picture 4">
            <a:extLst>
              <a:ext uri="{FF2B5EF4-FFF2-40B4-BE49-F238E27FC236}">
                <a16:creationId xmlns:a16="http://schemas.microsoft.com/office/drawing/2014/main" id="{0AF28D91-CE23-41B4-875B-6B65205F506C}"/>
              </a:ext>
            </a:extLst>
          </p:cNvPr>
          <p:cNvPicPr>
            <a:picLocks noChangeAspect="1"/>
          </p:cNvPicPr>
          <p:nvPr/>
        </p:nvPicPr>
        <p:blipFill>
          <a:blip r:embed="rId3"/>
          <a:stretch>
            <a:fillRect/>
          </a:stretch>
        </p:blipFill>
        <p:spPr>
          <a:xfrm>
            <a:off x="411624" y="2394319"/>
            <a:ext cx="3543300" cy="1771650"/>
          </a:xfrm>
          <a:prstGeom prst="rect">
            <a:avLst/>
          </a:prstGeom>
        </p:spPr>
      </p:pic>
      <p:pic>
        <p:nvPicPr>
          <p:cNvPr id="7" name="Picture 6">
            <a:extLst>
              <a:ext uri="{FF2B5EF4-FFF2-40B4-BE49-F238E27FC236}">
                <a16:creationId xmlns:a16="http://schemas.microsoft.com/office/drawing/2014/main" id="{1DE34C4E-84F5-4B21-91B7-8FA4304BCA9E}"/>
              </a:ext>
            </a:extLst>
          </p:cNvPr>
          <p:cNvPicPr>
            <a:picLocks noChangeAspect="1"/>
          </p:cNvPicPr>
          <p:nvPr/>
        </p:nvPicPr>
        <p:blipFill>
          <a:blip r:embed="rId4"/>
          <a:stretch>
            <a:fillRect/>
          </a:stretch>
        </p:blipFill>
        <p:spPr>
          <a:xfrm>
            <a:off x="4107269" y="2394319"/>
            <a:ext cx="3476625" cy="1571625"/>
          </a:xfrm>
          <a:prstGeom prst="rect">
            <a:avLst/>
          </a:prstGeom>
        </p:spPr>
      </p:pic>
      <p:pic>
        <p:nvPicPr>
          <p:cNvPr id="11" name="Picture 10">
            <a:extLst>
              <a:ext uri="{FF2B5EF4-FFF2-40B4-BE49-F238E27FC236}">
                <a16:creationId xmlns:a16="http://schemas.microsoft.com/office/drawing/2014/main" id="{2A8BB358-0375-4E22-AA5F-93E0ECC3B559}"/>
              </a:ext>
            </a:extLst>
          </p:cNvPr>
          <p:cNvPicPr>
            <a:picLocks noChangeAspect="1"/>
          </p:cNvPicPr>
          <p:nvPr/>
        </p:nvPicPr>
        <p:blipFill>
          <a:blip r:embed="rId5"/>
          <a:stretch>
            <a:fillRect/>
          </a:stretch>
        </p:blipFill>
        <p:spPr>
          <a:xfrm>
            <a:off x="411624" y="4388366"/>
            <a:ext cx="3543300" cy="2238375"/>
          </a:xfrm>
          <a:prstGeom prst="rect">
            <a:avLst/>
          </a:prstGeom>
        </p:spPr>
      </p:pic>
      <p:pic>
        <p:nvPicPr>
          <p:cNvPr id="13" name="Picture 12">
            <a:extLst>
              <a:ext uri="{FF2B5EF4-FFF2-40B4-BE49-F238E27FC236}">
                <a16:creationId xmlns:a16="http://schemas.microsoft.com/office/drawing/2014/main" id="{BB891CF8-347C-49C5-9C9A-CAD9967AC8A6}"/>
              </a:ext>
            </a:extLst>
          </p:cNvPr>
          <p:cNvPicPr>
            <a:picLocks noChangeAspect="1"/>
          </p:cNvPicPr>
          <p:nvPr/>
        </p:nvPicPr>
        <p:blipFill>
          <a:blip r:embed="rId6"/>
          <a:stretch>
            <a:fillRect/>
          </a:stretch>
        </p:blipFill>
        <p:spPr>
          <a:xfrm>
            <a:off x="4107269" y="4421260"/>
            <a:ext cx="2667000" cy="2276475"/>
          </a:xfrm>
          <a:prstGeom prst="rect">
            <a:avLst/>
          </a:prstGeom>
        </p:spPr>
      </p:pic>
      <p:pic>
        <p:nvPicPr>
          <p:cNvPr id="15" name="Picture 14">
            <a:extLst>
              <a:ext uri="{FF2B5EF4-FFF2-40B4-BE49-F238E27FC236}">
                <a16:creationId xmlns:a16="http://schemas.microsoft.com/office/drawing/2014/main" id="{C2CC5813-1479-4D4D-BEB5-D7EAE142FB5E}"/>
              </a:ext>
            </a:extLst>
          </p:cNvPr>
          <p:cNvPicPr>
            <a:picLocks noChangeAspect="1"/>
          </p:cNvPicPr>
          <p:nvPr/>
        </p:nvPicPr>
        <p:blipFill>
          <a:blip r:embed="rId7"/>
          <a:stretch>
            <a:fillRect/>
          </a:stretch>
        </p:blipFill>
        <p:spPr>
          <a:xfrm>
            <a:off x="7736239" y="2394319"/>
            <a:ext cx="1590675" cy="3486150"/>
          </a:xfrm>
          <a:prstGeom prst="rect">
            <a:avLst/>
          </a:prstGeom>
        </p:spPr>
      </p:pic>
      <p:pic>
        <p:nvPicPr>
          <p:cNvPr id="19" name="Picture 18">
            <a:extLst>
              <a:ext uri="{FF2B5EF4-FFF2-40B4-BE49-F238E27FC236}">
                <a16:creationId xmlns:a16="http://schemas.microsoft.com/office/drawing/2014/main" id="{DBB69614-0056-47F0-A5C6-2E47EADA7A73}"/>
              </a:ext>
            </a:extLst>
          </p:cNvPr>
          <p:cNvPicPr>
            <a:picLocks noChangeAspect="1"/>
          </p:cNvPicPr>
          <p:nvPr/>
        </p:nvPicPr>
        <p:blipFill>
          <a:blip r:embed="rId8"/>
          <a:stretch>
            <a:fillRect/>
          </a:stretch>
        </p:blipFill>
        <p:spPr>
          <a:xfrm>
            <a:off x="9689445" y="2394319"/>
            <a:ext cx="1971675" cy="2114550"/>
          </a:xfrm>
          <a:prstGeom prst="rect">
            <a:avLst/>
          </a:prstGeom>
        </p:spPr>
      </p:pic>
    </p:spTree>
    <p:extLst>
      <p:ext uri="{BB962C8B-B14F-4D97-AF65-F5344CB8AC3E}">
        <p14:creationId xmlns:p14="http://schemas.microsoft.com/office/powerpoint/2010/main" val="2823534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2888-0243-473E-8A9E-BB1EE98FC33D}"/>
              </a:ext>
            </a:extLst>
          </p:cNvPr>
          <p:cNvSpPr>
            <a:spLocks noGrp="1"/>
          </p:cNvSpPr>
          <p:nvPr>
            <p:ph type="title"/>
          </p:nvPr>
        </p:nvSpPr>
        <p:spPr/>
        <p:txBody>
          <a:bodyPr/>
          <a:lstStyle/>
          <a:p>
            <a:r>
              <a:rPr lang="en-GB" dirty="0"/>
              <a:t>Further Work</a:t>
            </a:r>
          </a:p>
        </p:txBody>
      </p:sp>
      <p:sp>
        <p:nvSpPr>
          <p:cNvPr id="3" name="Content Placeholder 2">
            <a:extLst>
              <a:ext uri="{FF2B5EF4-FFF2-40B4-BE49-F238E27FC236}">
                <a16:creationId xmlns:a16="http://schemas.microsoft.com/office/drawing/2014/main" id="{FBC191F5-5365-4798-8B40-2EFA41B24DFD}"/>
              </a:ext>
            </a:extLst>
          </p:cNvPr>
          <p:cNvSpPr>
            <a:spLocks noGrp="1"/>
          </p:cNvSpPr>
          <p:nvPr>
            <p:ph idx="1"/>
          </p:nvPr>
        </p:nvSpPr>
        <p:spPr>
          <a:xfrm>
            <a:off x="838200" y="1825625"/>
            <a:ext cx="10515600" cy="4667250"/>
          </a:xfrm>
        </p:spPr>
        <p:txBody>
          <a:bodyPr>
            <a:normAutofit lnSpcReduction="10000"/>
          </a:bodyPr>
          <a:lstStyle/>
          <a:p>
            <a:r>
              <a:rPr lang="en-GB" dirty="0"/>
              <a:t>So, what next?</a:t>
            </a:r>
          </a:p>
          <a:p>
            <a:pPr marL="0" indent="0">
              <a:buNone/>
            </a:pPr>
            <a:endParaRPr lang="en-GB" dirty="0"/>
          </a:p>
          <a:p>
            <a:r>
              <a:rPr lang="en-GB" dirty="0"/>
              <a:t>Probably a case of taking individual LSOAs and reviewing in-depth</a:t>
            </a:r>
          </a:p>
          <a:p>
            <a:r>
              <a:rPr lang="en-GB" dirty="0"/>
              <a:t>This could include:</a:t>
            </a:r>
          </a:p>
          <a:p>
            <a:pPr lvl="1"/>
            <a:r>
              <a:rPr lang="en-GB" dirty="0"/>
              <a:t>Age Specific Rates investigation</a:t>
            </a:r>
          </a:p>
          <a:p>
            <a:pPr lvl="1"/>
            <a:r>
              <a:rPr lang="en-GB" dirty="0"/>
              <a:t>Focus on different cohorts of patients – children? In/ Out of hours etc</a:t>
            </a:r>
          </a:p>
          <a:p>
            <a:pPr marL="457200" lvl="1" indent="0">
              <a:buNone/>
            </a:pPr>
            <a:endParaRPr lang="en-GB" dirty="0"/>
          </a:p>
          <a:p>
            <a:r>
              <a:rPr lang="en-GB" dirty="0"/>
              <a:t>Note the clusters of LSOAs just north of the trust – almost adjacent</a:t>
            </a:r>
          </a:p>
          <a:p>
            <a:endParaRPr lang="en-GB" dirty="0"/>
          </a:p>
          <a:p>
            <a:r>
              <a:rPr lang="en-GB" dirty="0"/>
              <a:t>High Intensity Users not included here. A separate analysis?</a:t>
            </a:r>
          </a:p>
        </p:txBody>
      </p:sp>
    </p:spTree>
    <p:extLst>
      <p:ext uri="{BB962C8B-B14F-4D97-AF65-F5344CB8AC3E}">
        <p14:creationId xmlns:p14="http://schemas.microsoft.com/office/powerpoint/2010/main" val="319236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926BBF-2A0D-4BA1-AF4B-8F369CCCA1F8}"/>
              </a:ext>
            </a:extLst>
          </p:cNvPr>
          <p:cNvSpPr>
            <a:spLocks noGrp="1"/>
          </p:cNvSpPr>
          <p:nvPr>
            <p:ph type="title"/>
          </p:nvPr>
        </p:nvSpPr>
        <p:spPr/>
        <p:txBody>
          <a:bodyPr/>
          <a:lstStyle/>
          <a:p>
            <a:r>
              <a:rPr lang="en-GB" dirty="0"/>
              <a:t>Appendices</a:t>
            </a:r>
          </a:p>
        </p:txBody>
      </p:sp>
      <p:sp>
        <p:nvSpPr>
          <p:cNvPr id="7" name="Text Placeholder 6">
            <a:extLst>
              <a:ext uri="{FF2B5EF4-FFF2-40B4-BE49-F238E27FC236}">
                <a16:creationId xmlns:a16="http://schemas.microsoft.com/office/drawing/2014/main" id="{AC155334-2C2D-45C3-9D66-F83850E6946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1252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C67A-3FA8-4C85-BEEA-329316116D55}"/>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59575C83-D3EC-4F21-80EC-12C52D057D5A}"/>
              </a:ext>
            </a:extLst>
          </p:cNvPr>
          <p:cNvSpPr>
            <a:spLocks noGrp="1"/>
          </p:cNvSpPr>
          <p:nvPr>
            <p:ph idx="1"/>
          </p:nvPr>
        </p:nvSpPr>
        <p:spPr/>
        <p:txBody>
          <a:bodyPr/>
          <a:lstStyle/>
          <a:p>
            <a:r>
              <a:rPr lang="en-GB" dirty="0"/>
              <a:t>Analysis of A&amp;E attendance rates by LSOA (small area) in CYC</a:t>
            </a:r>
          </a:p>
          <a:p>
            <a:r>
              <a:rPr lang="en-GB" dirty="0"/>
              <a:t>Rates are age and sex standardised</a:t>
            </a:r>
          </a:p>
          <a:p>
            <a:r>
              <a:rPr lang="en-GB" dirty="0"/>
              <a:t>Reviewing by geographical area allows us to look at:</a:t>
            </a:r>
          </a:p>
          <a:p>
            <a:pPr lvl="1"/>
            <a:r>
              <a:rPr lang="en-GB" dirty="0"/>
              <a:t>Characteristics of the population (area classification and deprivation)</a:t>
            </a:r>
          </a:p>
          <a:p>
            <a:pPr lvl="1"/>
            <a:r>
              <a:rPr lang="en-GB" dirty="0"/>
              <a:t>Properties of the area such as distance to the Hospital, a GP Site or Pharmacy</a:t>
            </a:r>
          </a:p>
          <a:p>
            <a:pPr marL="0" indent="0">
              <a:buNone/>
            </a:pPr>
            <a:endParaRPr lang="en-GB" sz="1800" dirty="0"/>
          </a:p>
          <a:p>
            <a:pPr marL="0" indent="0">
              <a:buNone/>
            </a:pPr>
            <a:r>
              <a:rPr lang="en-GB" sz="1800" dirty="0"/>
              <a:t>Just to note that there is an element of variation in the rates that can be impacted right at the start by questioning what counts as an attendance (type 1, type 3, streamed, high intensity users etc)</a:t>
            </a:r>
          </a:p>
          <a:p>
            <a:pPr marL="0" indent="0">
              <a:buNone/>
            </a:pPr>
            <a:r>
              <a:rPr lang="en-GB" sz="1800" dirty="0"/>
              <a:t>The following analysis highlights the 10 LSOAs with the highest rates.</a:t>
            </a:r>
          </a:p>
          <a:p>
            <a:pPr marL="0" indent="0">
              <a:buNone/>
            </a:pPr>
            <a:r>
              <a:rPr lang="en-GB" sz="1800" dirty="0"/>
              <a:t>However, there are other LSOAs with high rates that are potentially not so different.</a:t>
            </a:r>
          </a:p>
          <a:p>
            <a:endParaRPr lang="en-GB" sz="1800" dirty="0"/>
          </a:p>
        </p:txBody>
      </p:sp>
    </p:spTree>
    <p:extLst>
      <p:ext uri="{BB962C8B-B14F-4D97-AF65-F5344CB8AC3E}">
        <p14:creationId xmlns:p14="http://schemas.microsoft.com/office/powerpoint/2010/main" val="228250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7BEF7F-3855-43E2-9F97-D38645D5DF4F}"/>
              </a:ext>
            </a:extLst>
          </p:cNvPr>
          <p:cNvSpPr>
            <a:spLocks noGrp="1"/>
          </p:cNvSpPr>
          <p:nvPr>
            <p:ph type="title"/>
          </p:nvPr>
        </p:nvSpPr>
        <p:spPr/>
        <p:txBody>
          <a:bodyPr/>
          <a:lstStyle/>
          <a:p>
            <a:r>
              <a:rPr lang="en-GB" dirty="0"/>
              <a:t>Caveats</a:t>
            </a:r>
          </a:p>
        </p:txBody>
      </p:sp>
      <p:sp>
        <p:nvSpPr>
          <p:cNvPr id="5" name="Content Placeholder 4">
            <a:extLst>
              <a:ext uri="{FF2B5EF4-FFF2-40B4-BE49-F238E27FC236}">
                <a16:creationId xmlns:a16="http://schemas.microsoft.com/office/drawing/2014/main" id="{24767750-35EB-4494-BCB4-8F6C840B0D31}"/>
              </a:ext>
            </a:extLst>
          </p:cNvPr>
          <p:cNvSpPr>
            <a:spLocks noGrp="1"/>
          </p:cNvSpPr>
          <p:nvPr>
            <p:ph idx="1"/>
          </p:nvPr>
        </p:nvSpPr>
        <p:spPr/>
        <p:txBody>
          <a:bodyPr>
            <a:normAutofit lnSpcReduction="10000"/>
          </a:bodyPr>
          <a:lstStyle/>
          <a:p>
            <a:r>
              <a:rPr lang="en-GB" dirty="0"/>
              <a:t>Individuals with more than one attendance across the period are only counted once. The picture might look different if we were to include patients with 2 attendances or up to 5 etc</a:t>
            </a:r>
          </a:p>
          <a:p>
            <a:r>
              <a:rPr lang="en-GB" dirty="0"/>
              <a:t>Patients with multiple attendances often appear with different addresses across the period. For these purposes, they are assigned to their last known address.</a:t>
            </a:r>
          </a:p>
          <a:p>
            <a:r>
              <a:rPr lang="en-GB" dirty="0"/>
              <a:t>Population figures are estimates – so the rates are not exact</a:t>
            </a:r>
          </a:p>
          <a:p>
            <a:pPr marL="0" indent="0">
              <a:buNone/>
            </a:pPr>
            <a:endParaRPr lang="en-GB" dirty="0"/>
          </a:p>
          <a:p>
            <a:r>
              <a:rPr lang="en-GB" dirty="0"/>
              <a:t>The confidence intervals are fairly wide. It wouldn’t be surprising to see the order of the LSOAs shift just by looking at a different period</a:t>
            </a:r>
          </a:p>
          <a:p>
            <a:endParaRPr lang="en-GB" dirty="0"/>
          </a:p>
        </p:txBody>
      </p:sp>
    </p:spTree>
    <p:extLst>
      <p:ext uri="{BB962C8B-B14F-4D97-AF65-F5344CB8AC3E}">
        <p14:creationId xmlns:p14="http://schemas.microsoft.com/office/powerpoint/2010/main" val="2812910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FDC6-2469-4A05-8AA1-6621D1320E20}"/>
              </a:ext>
            </a:extLst>
          </p:cNvPr>
          <p:cNvSpPr>
            <a:spLocks noGrp="1"/>
          </p:cNvSpPr>
          <p:nvPr>
            <p:ph type="title"/>
          </p:nvPr>
        </p:nvSpPr>
        <p:spPr/>
        <p:txBody>
          <a:bodyPr/>
          <a:lstStyle/>
          <a:p>
            <a:r>
              <a:rPr lang="en-GB" dirty="0"/>
              <a:t>A&amp;E Rates by LSOAs +/- Care Home</a:t>
            </a:r>
          </a:p>
        </p:txBody>
      </p:sp>
      <p:pic>
        <p:nvPicPr>
          <p:cNvPr id="5" name="Content Placeholder 4">
            <a:extLst>
              <a:ext uri="{FF2B5EF4-FFF2-40B4-BE49-F238E27FC236}">
                <a16:creationId xmlns:a16="http://schemas.microsoft.com/office/drawing/2014/main" id="{A9589F3A-EEF6-4C4D-840A-F04A76F7D18B}"/>
              </a:ext>
            </a:extLst>
          </p:cNvPr>
          <p:cNvPicPr>
            <a:picLocks noGrp="1" noChangeAspect="1"/>
          </p:cNvPicPr>
          <p:nvPr>
            <p:ph idx="1"/>
          </p:nvPr>
        </p:nvPicPr>
        <p:blipFill>
          <a:blip r:embed="rId3"/>
          <a:stretch>
            <a:fillRect/>
          </a:stretch>
        </p:blipFill>
        <p:spPr>
          <a:xfrm>
            <a:off x="775063" y="1358667"/>
            <a:ext cx="5897071" cy="4960036"/>
          </a:xfrm>
        </p:spPr>
      </p:pic>
      <p:sp>
        <p:nvSpPr>
          <p:cNvPr id="3" name="TextBox 2">
            <a:extLst>
              <a:ext uri="{FF2B5EF4-FFF2-40B4-BE49-F238E27FC236}">
                <a16:creationId xmlns:a16="http://schemas.microsoft.com/office/drawing/2014/main" id="{9B945FC3-A653-4D13-A155-07C291F25AB9}"/>
              </a:ext>
            </a:extLst>
          </p:cNvPr>
          <p:cNvSpPr txBox="1"/>
          <p:nvPr/>
        </p:nvSpPr>
        <p:spPr>
          <a:xfrm>
            <a:off x="7262949" y="2647406"/>
            <a:ext cx="4422232" cy="3693319"/>
          </a:xfrm>
          <a:prstGeom prst="rect">
            <a:avLst/>
          </a:prstGeom>
          <a:noFill/>
        </p:spPr>
        <p:txBody>
          <a:bodyPr wrap="square" rtlCol="0">
            <a:spAutoFit/>
          </a:bodyPr>
          <a:lstStyle/>
          <a:p>
            <a:r>
              <a:rPr lang="en-GB" dirty="0"/>
              <a:t>Not done any further calculations but the median and mean rates for LSOAs with (+) and without (-) a care home are almost identical.</a:t>
            </a:r>
          </a:p>
          <a:p>
            <a:endParaRPr lang="en-GB" dirty="0"/>
          </a:p>
          <a:p>
            <a:r>
              <a:rPr lang="en-GB" dirty="0"/>
              <a:t>Inter quartile range for LSOAs with care homes is much narrower (?)</a:t>
            </a:r>
          </a:p>
          <a:p>
            <a:endParaRPr lang="en-GB" dirty="0"/>
          </a:p>
          <a:p>
            <a:endParaRPr lang="en-GB" dirty="0"/>
          </a:p>
          <a:p>
            <a:r>
              <a:rPr lang="en-GB" dirty="0"/>
              <a:t>34 out of 120 LSOAs have a care home</a:t>
            </a:r>
          </a:p>
          <a:p>
            <a:endParaRPr lang="en-GB" dirty="0"/>
          </a:p>
          <a:p>
            <a:endParaRPr lang="en-GB" dirty="0"/>
          </a:p>
          <a:p>
            <a:endParaRPr lang="en-GB" dirty="0"/>
          </a:p>
        </p:txBody>
      </p:sp>
    </p:spTree>
    <p:extLst>
      <p:ext uri="{BB962C8B-B14F-4D97-AF65-F5344CB8AC3E}">
        <p14:creationId xmlns:p14="http://schemas.microsoft.com/office/powerpoint/2010/main" val="1488791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E469-FABE-4396-9F0E-D2C0B6E64034}"/>
              </a:ext>
            </a:extLst>
          </p:cNvPr>
          <p:cNvSpPr>
            <a:spLocks noGrp="1"/>
          </p:cNvSpPr>
          <p:nvPr>
            <p:ph type="title"/>
          </p:nvPr>
        </p:nvSpPr>
        <p:spPr/>
        <p:txBody>
          <a:bodyPr/>
          <a:lstStyle/>
          <a:p>
            <a:r>
              <a:rPr lang="en-GB" dirty="0"/>
              <a:t>LSOA - Centroids</a:t>
            </a:r>
          </a:p>
        </p:txBody>
      </p:sp>
      <p:pic>
        <p:nvPicPr>
          <p:cNvPr id="5" name="Picture 4">
            <a:extLst>
              <a:ext uri="{FF2B5EF4-FFF2-40B4-BE49-F238E27FC236}">
                <a16:creationId xmlns:a16="http://schemas.microsoft.com/office/drawing/2014/main" id="{844C7A42-ECE8-43AC-88BD-1D51EB998AB3}"/>
              </a:ext>
            </a:extLst>
          </p:cNvPr>
          <p:cNvPicPr>
            <a:picLocks noChangeAspect="1"/>
          </p:cNvPicPr>
          <p:nvPr/>
        </p:nvPicPr>
        <p:blipFill>
          <a:blip r:embed="rId3"/>
          <a:stretch>
            <a:fillRect/>
          </a:stretch>
        </p:blipFill>
        <p:spPr>
          <a:xfrm>
            <a:off x="232025" y="1320263"/>
            <a:ext cx="5977239" cy="5414447"/>
          </a:xfrm>
          <a:prstGeom prst="rect">
            <a:avLst/>
          </a:prstGeom>
        </p:spPr>
      </p:pic>
      <p:sp>
        <p:nvSpPr>
          <p:cNvPr id="6" name="TextBox 5">
            <a:extLst>
              <a:ext uri="{FF2B5EF4-FFF2-40B4-BE49-F238E27FC236}">
                <a16:creationId xmlns:a16="http://schemas.microsoft.com/office/drawing/2014/main" id="{8D5FB6DC-2D64-4417-A3A7-EA20C39F88A0}"/>
              </a:ext>
            </a:extLst>
          </p:cNvPr>
          <p:cNvSpPr txBox="1"/>
          <p:nvPr/>
        </p:nvSpPr>
        <p:spPr>
          <a:xfrm>
            <a:off x="2095928" y="5168405"/>
            <a:ext cx="2147299" cy="369332"/>
          </a:xfrm>
          <a:prstGeom prst="rect">
            <a:avLst/>
          </a:prstGeom>
          <a:solidFill>
            <a:schemeClr val="bg1"/>
          </a:solidFill>
          <a:ln>
            <a:solidFill>
              <a:srgbClr val="FF0000"/>
            </a:solidFill>
          </a:ln>
        </p:spPr>
        <p:txBody>
          <a:bodyPr wrap="square" rtlCol="0">
            <a:spAutoFit/>
          </a:bodyPr>
          <a:lstStyle/>
          <a:p>
            <a:r>
              <a:rPr lang="en-GB" dirty="0"/>
              <a:t>Geometric centroid</a:t>
            </a:r>
          </a:p>
        </p:txBody>
      </p:sp>
      <p:cxnSp>
        <p:nvCxnSpPr>
          <p:cNvPr id="8" name="Straight Arrow Connector 7">
            <a:extLst>
              <a:ext uri="{FF2B5EF4-FFF2-40B4-BE49-F238E27FC236}">
                <a16:creationId xmlns:a16="http://schemas.microsoft.com/office/drawing/2014/main" id="{C42BBF9F-80A3-4D86-83B2-D11294688099}"/>
              </a:ext>
            </a:extLst>
          </p:cNvPr>
          <p:cNvCxnSpPr>
            <a:cxnSpLocks/>
            <a:stCxn id="6" idx="0"/>
          </p:cNvCxnSpPr>
          <p:nvPr/>
        </p:nvCxnSpPr>
        <p:spPr>
          <a:xfrm flipV="1">
            <a:off x="3169578" y="3916033"/>
            <a:ext cx="241442" cy="12523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CF1F93-3418-4CF9-868B-C46679154E38}"/>
              </a:ext>
            </a:extLst>
          </p:cNvPr>
          <p:cNvSpPr txBox="1"/>
          <p:nvPr/>
        </p:nvSpPr>
        <p:spPr>
          <a:xfrm>
            <a:off x="2988067" y="2249362"/>
            <a:ext cx="2147299" cy="369332"/>
          </a:xfrm>
          <a:prstGeom prst="rect">
            <a:avLst/>
          </a:prstGeom>
          <a:solidFill>
            <a:schemeClr val="bg1"/>
          </a:solidFill>
          <a:ln>
            <a:solidFill>
              <a:srgbClr val="FF0000"/>
            </a:solidFill>
          </a:ln>
        </p:spPr>
        <p:txBody>
          <a:bodyPr wrap="square" rtlCol="0">
            <a:spAutoFit/>
          </a:bodyPr>
          <a:lstStyle/>
          <a:p>
            <a:r>
              <a:rPr lang="en-GB" dirty="0"/>
              <a:t>Population centroid</a:t>
            </a:r>
          </a:p>
        </p:txBody>
      </p:sp>
      <p:cxnSp>
        <p:nvCxnSpPr>
          <p:cNvPr id="12" name="Straight Arrow Connector 11">
            <a:extLst>
              <a:ext uri="{FF2B5EF4-FFF2-40B4-BE49-F238E27FC236}">
                <a16:creationId xmlns:a16="http://schemas.microsoft.com/office/drawing/2014/main" id="{B190019F-B321-4D1E-87C7-16F327E65BF0}"/>
              </a:ext>
            </a:extLst>
          </p:cNvPr>
          <p:cNvCxnSpPr>
            <a:stCxn id="10" idx="1"/>
          </p:cNvCxnSpPr>
          <p:nvPr/>
        </p:nvCxnSpPr>
        <p:spPr>
          <a:xfrm flipH="1" flipV="1">
            <a:off x="1828800" y="2363056"/>
            <a:ext cx="1159267" cy="709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4301834-9007-40C6-9E9D-C219E86E6783}"/>
              </a:ext>
            </a:extLst>
          </p:cNvPr>
          <p:cNvSpPr txBox="1"/>
          <p:nvPr/>
        </p:nvSpPr>
        <p:spPr>
          <a:xfrm>
            <a:off x="6411074" y="1320263"/>
            <a:ext cx="5548901" cy="4801314"/>
          </a:xfrm>
          <a:prstGeom prst="rect">
            <a:avLst/>
          </a:prstGeom>
          <a:noFill/>
        </p:spPr>
        <p:txBody>
          <a:bodyPr wrap="square" rtlCol="0">
            <a:spAutoFit/>
          </a:bodyPr>
          <a:lstStyle/>
          <a:p>
            <a:r>
              <a:rPr lang="en-GB" dirty="0"/>
              <a:t>The map to the left shows the difference between the population and geometric centroid for the University LSOA.</a:t>
            </a:r>
          </a:p>
          <a:p>
            <a:endParaRPr lang="en-GB" dirty="0"/>
          </a:p>
          <a:p>
            <a:r>
              <a:rPr lang="en-GB" dirty="0"/>
              <a:t>In this example, the geometric centroid is the middle of farm land and quite rural. The population centroid aligns much more closely with the university residences.</a:t>
            </a:r>
          </a:p>
          <a:p>
            <a:endParaRPr lang="en-GB" dirty="0"/>
          </a:p>
          <a:p>
            <a:r>
              <a:rPr lang="en-GB" dirty="0"/>
              <a:t>Distance calculations are based on the population centroid.</a:t>
            </a:r>
          </a:p>
          <a:p>
            <a:endParaRPr lang="en-GB" dirty="0"/>
          </a:p>
          <a:p>
            <a:r>
              <a:rPr lang="en-GB" dirty="0"/>
              <a:t>For smaller areas, the distances between the two points will be smaller (can see some other LSOAs to the side).</a:t>
            </a:r>
          </a:p>
          <a:p>
            <a:endParaRPr lang="en-GB" dirty="0"/>
          </a:p>
          <a:p>
            <a:endParaRPr lang="en-GB" dirty="0"/>
          </a:p>
          <a:p>
            <a:r>
              <a:rPr lang="en-GB" dirty="0"/>
              <a:t>Occasionally, a geometric centroid will fall outside its own boundary.</a:t>
            </a:r>
          </a:p>
        </p:txBody>
      </p:sp>
    </p:spTree>
    <p:extLst>
      <p:ext uri="{BB962C8B-B14F-4D97-AF65-F5344CB8AC3E}">
        <p14:creationId xmlns:p14="http://schemas.microsoft.com/office/powerpoint/2010/main" val="3633340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419BB-9D1B-4384-9C36-25D32F195147}"/>
              </a:ext>
            </a:extLst>
          </p:cNvPr>
          <p:cNvSpPr>
            <a:spLocks noGrp="1"/>
          </p:cNvSpPr>
          <p:nvPr>
            <p:ph type="title"/>
          </p:nvPr>
        </p:nvSpPr>
        <p:spPr>
          <a:xfrm>
            <a:off x="630936" y="639520"/>
            <a:ext cx="3429000" cy="1719072"/>
          </a:xfrm>
        </p:spPr>
        <p:txBody>
          <a:bodyPr anchor="b">
            <a:normAutofit/>
          </a:bodyPr>
          <a:lstStyle/>
          <a:p>
            <a:r>
              <a:rPr lang="en-GB" sz="3800" dirty="0"/>
              <a:t>Rates don’t align with funnel</a:t>
            </a:r>
            <a:br>
              <a:rPr lang="en-GB" sz="3800" dirty="0"/>
            </a:br>
            <a:endParaRPr lang="en-GB" sz="3800" dirty="0"/>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B0DBF3C-57A3-41BB-BDF2-5CD1FA345C98}"/>
              </a:ext>
            </a:extLst>
          </p:cNvPr>
          <p:cNvSpPr>
            <a:spLocks noGrp="1"/>
          </p:cNvSpPr>
          <p:nvPr>
            <p:ph idx="1"/>
          </p:nvPr>
        </p:nvSpPr>
        <p:spPr>
          <a:xfrm>
            <a:off x="630936" y="2807208"/>
            <a:ext cx="3429000" cy="3410712"/>
          </a:xfrm>
        </p:spPr>
        <p:txBody>
          <a:bodyPr anchor="t">
            <a:normAutofit/>
          </a:bodyPr>
          <a:lstStyle/>
          <a:p>
            <a:r>
              <a:rPr lang="en-US" sz="2200" dirty="0"/>
              <a:t>Overdispersion…</a:t>
            </a:r>
          </a:p>
          <a:p>
            <a:r>
              <a:rPr lang="en-US" sz="2200" dirty="0"/>
              <a:t>Need to understand and narrow down. Would it look any different for individual 5 year age bands.</a:t>
            </a:r>
          </a:p>
        </p:txBody>
      </p:sp>
      <p:pic>
        <p:nvPicPr>
          <p:cNvPr id="5" name="Content Placeholder 4">
            <a:extLst>
              <a:ext uri="{FF2B5EF4-FFF2-40B4-BE49-F238E27FC236}">
                <a16:creationId xmlns:a16="http://schemas.microsoft.com/office/drawing/2014/main" id="{2B766A56-288A-4D1B-8014-F1E8E627081A}"/>
              </a:ext>
            </a:extLst>
          </p:cNvPr>
          <p:cNvPicPr>
            <a:picLocks noChangeAspect="1"/>
          </p:cNvPicPr>
          <p:nvPr/>
        </p:nvPicPr>
        <p:blipFill>
          <a:blip r:embed="rId2"/>
          <a:stretch>
            <a:fillRect/>
          </a:stretch>
        </p:blipFill>
        <p:spPr>
          <a:xfrm>
            <a:off x="4654296" y="909143"/>
            <a:ext cx="6903720" cy="5039714"/>
          </a:xfrm>
          <a:prstGeom prst="rect">
            <a:avLst/>
          </a:prstGeom>
        </p:spPr>
      </p:pic>
    </p:spTree>
    <p:extLst>
      <p:ext uri="{BB962C8B-B14F-4D97-AF65-F5344CB8AC3E}">
        <p14:creationId xmlns:p14="http://schemas.microsoft.com/office/powerpoint/2010/main" val="141460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E5B12D-CD30-466F-9A52-D3298E49FEDA}"/>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dirty="0"/>
              <a:t>Correlation with Travel Times</a:t>
            </a:r>
          </a:p>
        </p:txBody>
      </p:sp>
      <p:sp>
        <p:nvSpPr>
          <p:cNvPr id="24" name="Rectangle 18">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0">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1388814-0C0D-486C-968C-D3CF661FF567}"/>
              </a:ext>
            </a:extLst>
          </p:cNvPr>
          <p:cNvSpPr txBox="1"/>
          <p:nvPr/>
        </p:nvSpPr>
        <p:spPr>
          <a:xfrm>
            <a:off x="4581144" y="510047"/>
            <a:ext cx="6858000" cy="164592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300" dirty="0"/>
              <a:t>A previous slide showed the correlation between the straight line distance from the </a:t>
            </a:r>
            <a:r>
              <a:rPr lang="en-US" sz="1300" dirty="0" err="1"/>
              <a:t>lsoa</a:t>
            </a:r>
            <a:r>
              <a:rPr lang="en-US" sz="1300" dirty="0"/>
              <a:t> centroid to the Trust (R=-0.37)</a:t>
            </a:r>
          </a:p>
          <a:p>
            <a:pPr>
              <a:lnSpc>
                <a:spcPct val="90000"/>
              </a:lnSpc>
              <a:spcAft>
                <a:spcPts val="600"/>
              </a:spcAft>
            </a:pPr>
            <a:r>
              <a:rPr lang="en-US" sz="1300" dirty="0"/>
              <a:t>Using travel times instead:</a:t>
            </a:r>
          </a:p>
          <a:p>
            <a:pPr marL="285750" indent="-285750">
              <a:lnSpc>
                <a:spcPct val="90000"/>
              </a:lnSpc>
              <a:spcAft>
                <a:spcPts val="600"/>
              </a:spcAft>
              <a:buFont typeface="Arial" panose="020B0604020202020204" pitchFamily="34" charset="0"/>
              <a:buChar char="•"/>
            </a:pPr>
            <a:r>
              <a:rPr lang="en-US" sz="1300" dirty="0"/>
              <a:t>the correlation with walking is identical to the straight line distance (R=-0.37)</a:t>
            </a:r>
          </a:p>
          <a:p>
            <a:pPr indent="-228600">
              <a:lnSpc>
                <a:spcPct val="90000"/>
              </a:lnSpc>
              <a:spcAft>
                <a:spcPts val="600"/>
              </a:spcAft>
              <a:buFont typeface="Arial" panose="020B0604020202020204" pitchFamily="34" charset="0"/>
              <a:buChar char="•"/>
            </a:pPr>
            <a:r>
              <a:rPr lang="en-US" sz="1300" dirty="0"/>
              <a:t>For car journeys, the correlation is slightly less (R=-0.31) – all but one </a:t>
            </a:r>
            <a:r>
              <a:rPr lang="en-US" sz="1300" dirty="0" err="1"/>
              <a:t>lsoa</a:t>
            </a:r>
            <a:r>
              <a:rPr lang="en-US" sz="1300" dirty="0"/>
              <a:t> has a car journey time within 20 minutes</a:t>
            </a:r>
          </a:p>
          <a:p>
            <a:pPr>
              <a:lnSpc>
                <a:spcPct val="90000"/>
              </a:lnSpc>
              <a:spcAft>
                <a:spcPts val="600"/>
              </a:spcAft>
            </a:pPr>
            <a:endParaRPr lang="en-US" sz="1300" dirty="0"/>
          </a:p>
        </p:txBody>
      </p:sp>
      <p:pic>
        <p:nvPicPr>
          <p:cNvPr id="10" name="Picture 9">
            <a:extLst>
              <a:ext uri="{FF2B5EF4-FFF2-40B4-BE49-F238E27FC236}">
                <a16:creationId xmlns:a16="http://schemas.microsoft.com/office/drawing/2014/main" id="{309AD73A-5AAB-4E82-8AD4-B013122178F8}"/>
              </a:ext>
            </a:extLst>
          </p:cNvPr>
          <p:cNvPicPr>
            <a:picLocks noChangeAspect="1"/>
          </p:cNvPicPr>
          <p:nvPr/>
        </p:nvPicPr>
        <p:blipFill>
          <a:blip r:embed="rId3"/>
          <a:stretch>
            <a:fillRect/>
          </a:stretch>
        </p:blipFill>
        <p:spPr>
          <a:xfrm>
            <a:off x="87645" y="2415942"/>
            <a:ext cx="4502665" cy="4153707"/>
          </a:xfrm>
          <a:prstGeom prst="rect">
            <a:avLst/>
          </a:prstGeom>
        </p:spPr>
      </p:pic>
      <p:pic>
        <p:nvPicPr>
          <p:cNvPr id="5" name="Picture 4">
            <a:extLst>
              <a:ext uri="{FF2B5EF4-FFF2-40B4-BE49-F238E27FC236}">
                <a16:creationId xmlns:a16="http://schemas.microsoft.com/office/drawing/2014/main" id="{7944770A-DAF2-4E68-B60D-34887C94A117}"/>
              </a:ext>
            </a:extLst>
          </p:cNvPr>
          <p:cNvPicPr>
            <a:picLocks noChangeAspect="1"/>
          </p:cNvPicPr>
          <p:nvPr/>
        </p:nvPicPr>
        <p:blipFill>
          <a:blip r:embed="rId4">
            <a:alphaModFix/>
          </a:blip>
          <a:stretch>
            <a:fillRect/>
          </a:stretch>
        </p:blipFill>
        <p:spPr>
          <a:xfrm>
            <a:off x="7202101" y="1776626"/>
            <a:ext cx="4806594" cy="2703708"/>
          </a:xfrm>
          <a:prstGeom prst="rect">
            <a:avLst/>
          </a:prstGeom>
        </p:spPr>
      </p:pic>
      <p:pic>
        <p:nvPicPr>
          <p:cNvPr id="7" name="Picture 6">
            <a:extLst>
              <a:ext uri="{FF2B5EF4-FFF2-40B4-BE49-F238E27FC236}">
                <a16:creationId xmlns:a16="http://schemas.microsoft.com/office/drawing/2014/main" id="{99875627-8B98-4D59-B4F3-737171D67E1E}"/>
              </a:ext>
            </a:extLst>
          </p:cNvPr>
          <p:cNvPicPr>
            <a:picLocks noChangeAspect="1"/>
          </p:cNvPicPr>
          <p:nvPr/>
        </p:nvPicPr>
        <p:blipFill>
          <a:blip r:embed="rId5"/>
          <a:stretch>
            <a:fillRect/>
          </a:stretch>
        </p:blipFill>
        <p:spPr>
          <a:xfrm>
            <a:off x="4590310" y="4319622"/>
            <a:ext cx="4492707" cy="2538378"/>
          </a:xfrm>
          <a:prstGeom prst="rect">
            <a:avLst/>
          </a:prstGeom>
        </p:spPr>
      </p:pic>
    </p:spTree>
    <p:extLst>
      <p:ext uri="{BB962C8B-B14F-4D97-AF65-F5344CB8AC3E}">
        <p14:creationId xmlns:p14="http://schemas.microsoft.com/office/powerpoint/2010/main" val="2205214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8A7F5F-0E4A-4847-B17F-6E22033F7B26}"/>
              </a:ext>
            </a:extLst>
          </p:cNvPr>
          <p:cNvSpPr>
            <a:spLocks noGrp="1"/>
          </p:cNvSpPr>
          <p:nvPr>
            <p:ph type="title"/>
          </p:nvPr>
        </p:nvSpPr>
        <p:spPr>
          <a:xfrm>
            <a:off x="643467" y="321734"/>
            <a:ext cx="10905066" cy="1135737"/>
          </a:xfrm>
        </p:spPr>
        <p:txBody>
          <a:bodyPr>
            <a:normAutofit/>
          </a:bodyPr>
          <a:lstStyle/>
          <a:p>
            <a:r>
              <a:rPr lang="en-GB" sz="3600" dirty="0"/>
              <a:t>Ward Population</a:t>
            </a:r>
          </a:p>
        </p:txBody>
      </p:sp>
      <p:sp>
        <p:nvSpPr>
          <p:cNvPr id="1030" name="Content Placeholder 1029">
            <a:extLst>
              <a:ext uri="{FF2B5EF4-FFF2-40B4-BE49-F238E27FC236}">
                <a16:creationId xmlns:a16="http://schemas.microsoft.com/office/drawing/2014/main" id="{EDDAFD48-4C71-4CC2-87A1-886614CC1371}"/>
              </a:ext>
            </a:extLst>
          </p:cNvPr>
          <p:cNvSpPr>
            <a:spLocks noGrp="1"/>
          </p:cNvSpPr>
          <p:nvPr>
            <p:ph idx="1"/>
          </p:nvPr>
        </p:nvSpPr>
        <p:spPr>
          <a:xfrm>
            <a:off x="643469" y="1782981"/>
            <a:ext cx="4008384" cy="4393982"/>
          </a:xfrm>
        </p:spPr>
        <p:txBody>
          <a:bodyPr>
            <a:normAutofit/>
          </a:bodyPr>
          <a:lstStyle/>
          <a:p>
            <a:pPr marL="0" marR="0" indent="0">
              <a:spcBef>
                <a:spcPts val="0"/>
              </a:spcBef>
              <a:spcAft>
                <a:spcPts val="0"/>
              </a:spcAft>
              <a:buNone/>
            </a:pPr>
            <a:r>
              <a:rPr lang="en-GB" sz="1800" dirty="0">
                <a:effectLst/>
                <a:latin typeface="Calibri" panose="020F0502020204030204" pitchFamily="34" charset="0"/>
              </a:rPr>
              <a:t>Although wards have recognisable names and geographies:</a:t>
            </a:r>
          </a:p>
          <a:p>
            <a:pPr>
              <a:spcBef>
                <a:spcPts val="0"/>
              </a:spcBef>
            </a:pPr>
            <a:r>
              <a:rPr lang="en-GB" sz="1800" dirty="0">
                <a:effectLst/>
                <a:latin typeface="Calibri" panose="020F0502020204030204" pitchFamily="34" charset="0"/>
              </a:rPr>
              <a:t>their population sizes are much more varied</a:t>
            </a:r>
          </a:p>
          <a:p>
            <a:pPr>
              <a:spcBef>
                <a:spcPts val="0"/>
              </a:spcBef>
            </a:pPr>
            <a:r>
              <a:rPr lang="en-GB" sz="1800" dirty="0">
                <a:latin typeface="Calibri" panose="020F0502020204030204" pitchFamily="34" charset="0"/>
              </a:rPr>
              <a:t>It is less appropriate to assign a ‘characteristic’ to a geography on this much larger scale</a:t>
            </a:r>
            <a:endParaRPr lang="en-GB" sz="1800" dirty="0">
              <a:effectLst/>
              <a:latin typeface="Calibri" panose="020F0502020204030204" pitchFamily="34" charset="0"/>
            </a:endParaRPr>
          </a:p>
          <a:p>
            <a:pPr marL="0" marR="0">
              <a:spcBef>
                <a:spcPts val="0"/>
              </a:spcBef>
              <a:spcAft>
                <a:spcPts val="0"/>
              </a:spcAft>
            </a:pPr>
            <a:endParaRPr lang="en-GB" sz="1800" dirty="0">
              <a:latin typeface="Calibri" panose="020F0502020204030204" pitchFamily="34" charset="0"/>
            </a:endParaRPr>
          </a:p>
          <a:p>
            <a:pPr marL="0" marR="0">
              <a:spcBef>
                <a:spcPts val="0"/>
              </a:spcBef>
              <a:spcAft>
                <a:spcPts val="0"/>
              </a:spcAft>
            </a:pPr>
            <a:endParaRPr lang="en-GB" sz="1800" dirty="0">
              <a:effectLst/>
              <a:latin typeface="Calibri" panose="020F0502020204030204" pitchFamily="34" charset="0"/>
            </a:endParaRPr>
          </a:p>
          <a:p>
            <a:pPr marL="0" marR="0">
              <a:spcBef>
                <a:spcPts val="0"/>
              </a:spcBef>
              <a:spcAft>
                <a:spcPts val="0"/>
              </a:spcAft>
            </a:pPr>
            <a:endParaRPr lang="en-GB" sz="1800" dirty="0">
              <a:latin typeface="Calibri" panose="020F0502020204030204" pitchFamily="34" charset="0"/>
            </a:endParaRPr>
          </a:p>
          <a:p>
            <a:pPr marL="0" marR="0">
              <a:spcBef>
                <a:spcPts val="0"/>
              </a:spcBef>
              <a:spcAft>
                <a:spcPts val="0"/>
              </a:spcAft>
            </a:pPr>
            <a:r>
              <a:rPr lang="en-GB" sz="1800" dirty="0">
                <a:effectLst/>
                <a:latin typeface="Calibri" panose="020F0502020204030204" pitchFamily="34" charset="0"/>
              </a:rPr>
              <a:t>Ward population in CYC ranges from 3,000 to 17,500.</a:t>
            </a:r>
          </a:p>
          <a:p>
            <a:pPr marL="0" marR="0">
              <a:spcBef>
                <a:spcPts val="0"/>
              </a:spcBef>
              <a:spcAft>
                <a:spcPts val="0"/>
              </a:spcAft>
            </a:pPr>
            <a:r>
              <a:rPr lang="en-GB" sz="1800" dirty="0">
                <a:effectLst/>
                <a:latin typeface="Calibri" panose="020F0502020204030204" pitchFamily="34" charset="0"/>
              </a:rPr>
              <a:t>Average is 10,300 (median is 11,000)</a:t>
            </a:r>
          </a:p>
          <a:p>
            <a:pPr marL="0" indent="0">
              <a:buNone/>
            </a:pPr>
            <a:endParaRPr lang="en-US" sz="2000" dirty="0"/>
          </a:p>
        </p:txBody>
      </p:sp>
      <p:grpSp>
        <p:nvGrpSpPr>
          <p:cNvPr id="75" name="Group 7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6" name="Isosceles Triangle 7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Machine generated alternative text:&#10;CYC Population by Ward &#10;20,000 &#10;18,000 &#10;16,000 &#10;14,000 &#10;12,000 &#10;8,000 &#10;6,000 &#10;4,000 &#10;2,000 ">
            <a:extLst>
              <a:ext uri="{FF2B5EF4-FFF2-40B4-BE49-F238E27FC236}">
                <a16:creationId xmlns:a16="http://schemas.microsoft.com/office/drawing/2014/main" id="{0CB5B25E-9A08-43DB-A60F-D4708E4526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4526" y="1782981"/>
            <a:ext cx="5954800" cy="4361892"/>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80" name="Rectangle 7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1427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FFEC-323A-45AC-9D1E-2EF7C8F91A21}"/>
              </a:ext>
            </a:extLst>
          </p:cNvPr>
          <p:cNvSpPr>
            <a:spLocks noGrp="1"/>
          </p:cNvSpPr>
          <p:nvPr>
            <p:ph type="title"/>
          </p:nvPr>
        </p:nvSpPr>
        <p:spPr>
          <a:xfrm>
            <a:off x="838200" y="204869"/>
            <a:ext cx="10515600" cy="1325563"/>
          </a:xfrm>
        </p:spPr>
        <p:txBody>
          <a:bodyPr/>
          <a:lstStyle/>
          <a:p>
            <a:r>
              <a:rPr lang="en-GB" dirty="0"/>
              <a:t>What is an LSOA?</a:t>
            </a:r>
          </a:p>
        </p:txBody>
      </p:sp>
      <p:graphicFrame>
        <p:nvGraphicFramePr>
          <p:cNvPr id="5" name="Table 5">
            <a:extLst>
              <a:ext uri="{FF2B5EF4-FFF2-40B4-BE49-F238E27FC236}">
                <a16:creationId xmlns:a16="http://schemas.microsoft.com/office/drawing/2014/main" id="{D6E21E5B-7C0E-4522-8FA1-39CB29CEF11B}"/>
              </a:ext>
            </a:extLst>
          </p:cNvPr>
          <p:cNvGraphicFramePr>
            <a:graphicFrameLocks noGrp="1"/>
          </p:cNvGraphicFramePr>
          <p:nvPr>
            <p:ph idx="1"/>
            <p:extLst>
              <p:ext uri="{D42A27DB-BD31-4B8C-83A1-F6EECF244321}">
                <p14:modId xmlns:p14="http://schemas.microsoft.com/office/powerpoint/2010/main" val="1167960760"/>
              </p:ext>
            </p:extLst>
          </p:nvPr>
        </p:nvGraphicFramePr>
        <p:xfrm>
          <a:off x="197962" y="1125079"/>
          <a:ext cx="11444140" cy="5528051"/>
        </p:xfrm>
        <a:graphic>
          <a:graphicData uri="http://schemas.openxmlformats.org/drawingml/2006/table">
            <a:tbl>
              <a:tblPr firstRow="1" bandRow="1">
                <a:tableStyleId>{5C22544A-7EE6-4342-B048-85BDC9FD1C3A}</a:tableStyleId>
              </a:tblPr>
              <a:tblGrid>
                <a:gridCol w="5722070">
                  <a:extLst>
                    <a:ext uri="{9D8B030D-6E8A-4147-A177-3AD203B41FA5}">
                      <a16:colId xmlns:a16="http://schemas.microsoft.com/office/drawing/2014/main" val="592141459"/>
                    </a:ext>
                  </a:extLst>
                </a:gridCol>
                <a:gridCol w="5722070">
                  <a:extLst>
                    <a:ext uri="{9D8B030D-6E8A-4147-A177-3AD203B41FA5}">
                      <a16:colId xmlns:a16="http://schemas.microsoft.com/office/drawing/2014/main" val="916349184"/>
                    </a:ext>
                  </a:extLst>
                </a:gridCol>
              </a:tblGrid>
              <a:tr h="5528051">
                <a:tc>
                  <a:txBody>
                    <a:bodyPr/>
                    <a:lstStyle/>
                    <a:p>
                      <a:endParaRPr lang="en-GB" dirty="0">
                        <a:solidFill>
                          <a:schemeClr val="tx1"/>
                        </a:solidFill>
                      </a:endParaRPr>
                    </a:p>
                    <a:p>
                      <a:r>
                        <a:rPr lang="en-GB" dirty="0">
                          <a:solidFill>
                            <a:schemeClr val="tx1"/>
                          </a:solidFill>
                        </a:rPr>
                        <a:t>Output Areas and Wards within City of York</a:t>
                      </a:r>
                    </a:p>
                  </a:txBody>
                  <a:tcPr>
                    <a:noFill/>
                  </a:tcPr>
                </a:tc>
                <a:tc>
                  <a:txBody>
                    <a:bodyPr/>
                    <a:lstStyle/>
                    <a:p>
                      <a:endParaRPr lang="en-GB" dirty="0">
                        <a:solidFill>
                          <a:sysClr val="windowText" lastClr="000000"/>
                        </a:solidFill>
                      </a:endParaRPr>
                    </a:p>
                    <a:p>
                      <a:r>
                        <a:rPr lang="en-GB" dirty="0">
                          <a:solidFill>
                            <a:sysClr val="windowText" lastClr="000000"/>
                          </a:solidFill>
                        </a:rPr>
                        <a:t>Output Areas (</a:t>
                      </a:r>
                      <a:r>
                        <a:rPr lang="en-GB" dirty="0">
                          <a:solidFill>
                            <a:sysClr val="windowText" lastClr="000000"/>
                          </a:solidFill>
                          <a:highlight>
                            <a:srgbClr val="FFFF00"/>
                          </a:highlight>
                        </a:rPr>
                        <a:t>OA</a:t>
                      </a:r>
                      <a:r>
                        <a:rPr lang="en-GB" dirty="0">
                          <a:solidFill>
                            <a:sysClr val="windowText" lastClr="000000"/>
                          </a:solidFill>
                        </a:rPr>
                        <a:t>) were created in 2001 for census data.</a:t>
                      </a:r>
                    </a:p>
                    <a:p>
                      <a:r>
                        <a:rPr lang="en-GB" dirty="0">
                          <a:solidFill>
                            <a:sysClr val="windowText" lastClr="000000"/>
                          </a:solidFill>
                        </a:rPr>
                        <a:t>Based on:</a:t>
                      </a:r>
                    </a:p>
                    <a:p>
                      <a:pPr marL="285750" indent="-285750">
                        <a:buFont typeface="Arial" panose="020B0604020202020204" pitchFamily="34" charset="0"/>
                        <a:buChar char="•"/>
                      </a:pPr>
                      <a:r>
                        <a:rPr lang="en-GB" dirty="0">
                          <a:solidFill>
                            <a:sysClr val="windowText" lastClr="000000"/>
                          </a:solidFill>
                        </a:rPr>
                        <a:t>Adjacent unit postcodes</a:t>
                      </a:r>
                    </a:p>
                    <a:p>
                      <a:pPr marL="285750" indent="-285750">
                        <a:buFont typeface="Arial" panose="020B0604020202020204" pitchFamily="34" charset="0"/>
                        <a:buChar char="•"/>
                      </a:pPr>
                      <a:r>
                        <a:rPr lang="en-GB" dirty="0">
                          <a:solidFill>
                            <a:sysClr val="windowText" lastClr="000000"/>
                          </a:solidFill>
                        </a:rPr>
                        <a:t>Characteristics of the actual census data</a:t>
                      </a:r>
                    </a:p>
                    <a:p>
                      <a:pPr marL="285750" indent="-285750">
                        <a:buFont typeface="Arial" panose="020B0604020202020204" pitchFamily="34" charset="0"/>
                        <a:buChar char="•"/>
                      </a:pPr>
                      <a:endParaRPr lang="en-GB" dirty="0">
                        <a:solidFill>
                          <a:sysClr val="windowText" lastClr="000000"/>
                        </a:solidFill>
                      </a:endParaRPr>
                    </a:p>
                    <a:p>
                      <a:pPr marL="0" indent="0">
                        <a:buFont typeface="Arial" panose="020B0604020202020204" pitchFamily="34" charset="0"/>
                        <a:buNone/>
                      </a:pPr>
                      <a:r>
                        <a:rPr lang="en-GB" dirty="0">
                          <a:solidFill>
                            <a:sysClr val="windowText" lastClr="000000"/>
                          </a:solidFill>
                        </a:rPr>
                        <a:t>Design considerations include:</a:t>
                      </a:r>
                    </a:p>
                    <a:p>
                      <a:pPr marL="285750" indent="-285750">
                        <a:buFont typeface="Arial" panose="020B0604020202020204" pitchFamily="34" charset="0"/>
                        <a:buChar char="•"/>
                      </a:pPr>
                      <a:r>
                        <a:rPr lang="en-GB" dirty="0">
                          <a:solidFill>
                            <a:sysClr val="windowText" lastClr="000000"/>
                          </a:solidFill>
                        </a:rPr>
                        <a:t>Similar population sizes</a:t>
                      </a:r>
                    </a:p>
                    <a:p>
                      <a:pPr marL="285750" indent="-285750">
                        <a:buFont typeface="Arial" panose="020B0604020202020204" pitchFamily="34" charset="0"/>
                        <a:buChar char="•"/>
                      </a:pPr>
                      <a:r>
                        <a:rPr lang="en-GB" dirty="0">
                          <a:solidFill>
                            <a:sysClr val="windowText" lastClr="000000"/>
                          </a:solidFill>
                        </a:rPr>
                        <a:t>Consist of entirely urban or entirely rural postcodes</a:t>
                      </a:r>
                    </a:p>
                    <a:p>
                      <a:pPr marL="285750" indent="-285750">
                        <a:buFont typeface="Arial" panose="020B0604020202020204" pitchFamily="34" charset="0"/>
                        <a:buChar char="•"/>
                      </a:pPr>
                      <a:r>
                        <a:rPr lang="en-GB" dirty="0">
                          <a:solidFill>
                            <a:sysClr val="windowText" lastClr="000000"/>
                          </a:solidFill>
                        </a:rPr>
                        <a:t>Be as socially homogenous as possible based on tenure of household and dwelling type</a:t>
                      </a:r>
                    </a:p>
                    <a:p>
                      <a:pPr marL="285750" indent="-285750">
                        <a:buFont typeface="Arial" panose="020B0604020202020204" pitchFamily="34" charset="0"/>
                        <a:buChar char="•"/>
                      </a:pPr>
                      <a:endParaRPr lang="en-GB" dirty="0">
                        <a:solidFill>
                          <a:sysClr val="windowText" lastClr="000000"/>
                        </a:solidFill>
                      </a:endParaRPr>
                    </a:p>
                    <a:p>
                      <a:pPr marL="0" indent="0">
                        <a:buFont typeface="Arial" panose="020B0604020202020204" pitchFamily="34" charset="0"/>
                        <a:buNone/>
                      </a:pPr>
                      <a:r>
                        <a:rPr lang="en-GB" dirty="0">
                          <a:solidFill>
                            <a:sysClr val="windowText" lastClr="000000"/>
                          </a:solidFill>
                        </a:rPr>
                        <a:t>Average population is about 300 people (2011)</a:t>
                      </a:r>
                    </a:p>
                    <a:p>
                      <a:pPr marL="0" indent="0">
                        <a:buFont typeface="Arial" panose="020B0604020202020204" pitchFamily="34" charset="0"/>
                        <a:buNone/>
                      </a:pPr>
                      <a:r>
                        <a:rPr lang="en-GB" dirty="0">
                          <a:solidFill>
                            <a:sysClr val="windowText" lastClr="000000"/>
                          </a:solidFill>
                        </a:rPr>
                        <a:t>Boundaries align to local authority districts (LAD)</a:t>
                      </a:r>
                    </a:p>
                    <a:p>
                      <a:pPr marL="0" indent="0">
                        <a:buFont typeface="Arial" panose="020B0604020202020204" pitchFamily="34" charset="0"/>
                        <a:buNone/>
                      </a:pPr>
                      <a:endParaRPr lang="en-GB" dirty="0">
                        <a:solidFill>
                          <a:sysClr val="windowText" lastClr="000000"/>
                        </a:solidFill>
                      </a:endParaRPr>
                    </a:p>
                    <a:p>
                      <a:pPr marL="0" indent="0">
                        <a:buFont typeface="Arial" panose="020B0604020202020204" pitchFamily="34" charset="0"/>
                        <a:buNone/>
                      </a:pPr>
                      <a:r>
                        <a:rPr lang="en-GB" dirty="0">
                          <a:solidFill>
                            <a:sysClr val="windowText" lastClr="000000"/>
                          </a:solidFill>
                        </a:rPr>
                        <a:t>637 output areas in City of York. </a:t>
                      </a:r>
                    </a:p>
                    <a:p>
                      <a:pPr marL="0" indent="0">
                        <a:buFont typeface="Arial" panose="020B0604020202020204" pitchFamily="34" charset="0"/>
                        <a:buNone/>
                      </a:pPr>
                      <a:r>
                        <a:rPr lang="en-GB" dirty="0">
                          <a:solidFill>
                            <a:sysClr val="windowText" lastClr="000000"/>
                          </a:solidFill>
                        </a:rPr>
                        <a:t>Too small for our analysis (confidentiality)</a:t>
                      </a:r>
                    </a:p>
                    <a:p>
                      <a:pPr marL="285750" indent="-285750">
                        <a:buFont typeface="Arial" panose="020B0604020202020204" pitchFamily="34" charset="0"/>
                        <a:buChar char="•"/>
                      </a:pPr>
                      <a:endParaRPr lang="en-GB" dirty="0">
                        <a:solidFill>
                          <a:sysClr val="windowText" lastClr="000000"/>
                        </a:solidFill>
                      </a:endParaRPr>
                    </a:p>
                    <a:p>
                      <a:pPr marL="285750" indent="-285750">
                        <a:buFont typeface="Arial" panose="020B0604020202020204" pitchFamily="34" charset="0"/>
                        <a:buChar char="•"/>
                      </a:pPr>
                      <a:endParaRPr lang="en-GB" dirty="0">
                        <a:solidFill>
                          <a:sysClr val="windowText" lastClr="000000"/>
                        </a:solidFill>
                      </a:endParaRPr>
                    </a:p>
                  </a:txBody>
                  <a:tcPr>
                    <a:noFill/>
                  </a:tcPr>
                </a:tc>
                <a:extLst>
                  <a:ext uri="{0D108BD9-81ED-4DB2-BD59-A6C34878D82A}">
                    <a16:rowId xmlns:a16="http://schemas.microsoft.com/office/drawing/2014/main" val="2432339247"/>
                  </a:ext>
                </a:extLst>
              </a:tr>
            </a:tbl>
          </a:graphicData>
        </a:graphic>
      </p:graphicFrame>
      <p:pic>
        <p:nvPicPr>
          <p:cNvPr id="7" name="Picture 6">
            <a:extLst>
              <a:ext uri="{FF2B5EF4-FFF2-40B4-BE49-F238E27FC236}">
                <a16:creationId xmlns:a16="http://schemas.microsoft.com/office/drawing/2014/main" id="{46296A80-48AF-4813-AFE6-B4092F6B5002}"/>
              </a:ext>
            </a:extLst>
          </p:cNvPr>
          <p:cNvPicPr>
            <a:picLocks noChangeAspect="1"/>
          </p:cNvPicPr>
          <p:nvPr/>
        </p:nvPicPr>
        <p:blipFill>
          <a:blip r:embed="rId3"/>
          <a:stretch>
            <a:fillRect/>
          </a:stretch>
        </p:blipFill>
        <p:spPr>
          <a:xfrm>
            <a:off x="424207" y="1833110"/>
            <a:ext cx="4643127" cy="4517342"/>
          </a:xfrm>
          <a:prstGeom prst="rect">
            <a:avLst/>
          </a:prstGeom>
        </p:spPr>
      </p:pic>
    </p:spTree>
    <p:extLst>
      <p:ext uri="{BB962C8B-B14F-4D97-AF65-F5344CB8AC3E}">
        <p14:creationId xmlns:p14="http://schemas.microsoft.com/office/powerpoint/2010/main" val="268190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FFEC-323A-45AC-9D1E-2EF7C8F91A21}"/>
              </a:ext>
            </a:extLst>
          </p:cNvPr>
          <p:cNvSpPr>
            <a:spLocks noGrp="1"/>
          </p:cNvSpPr>
          <p:nvPr>
            <p:ph type="title"/>
          </p:nvPr>
        </p:nvSpPr>
        <p:spPr>
          <a:xfrm>
            <a:off x="838200" y="204869"/>
            <a:ext cx="10515600" cy="1325563"/>
          </a:xfrm>
        </p:spPr>
        <p:txBody>
          <a:bodyPr/>
          <a:lstStyle/>
          <a:p>
            <a:r>
              <a:rPr lang="en-GB" dirty="0"/>
              <a:t>So, what is an LSOA?</a:t>
            </a:r>
          </a:p>
        </p:txBody>
      </p:sp>
      <p:graphicFrame>
        <p:nvGraphicFramePr>
          <p:cNvPr id="5" name="Table 5">
            <a:extLst>
              <a:ext uri="{FF2B5EF4-FFF2-40B4-BE49-F238E27FC236}">
                <a16:creationId xmlns:a16="http://schemas.microsoft.com/office/drawing/2014/main" id="{D6E21E5B-7C0E-4522-8FA1-39CB29CEF11B}"/>
              </a:ext>
            </a:extLst>
          </p:cNvPr>
          <p:cNvGraphicFramePr>
            <a:graphicFrameLocks noGrp="1"/>
          </p:cNvGraphicFramePr>
          <p:nvPr>
            <p:ph idx="1"/>
            <p:extLst>
              <p:ext uri="{D42A27DB-BD31-4B8C-83A1-F6EECF244321}">
                <p14:modId xmlns:p14="http://schemas.microsoft.com/office/powerpoint/2010/main" val="2589438989"/>
              </p:ext>
            </p:extLst>
          </p:nvPr>
        </p:nvGraphicFramePr>
        <p:xfrm>
          <a:off x="197962" y="1125080"/>
          <a:ext cx="11444140" cy="6740960"/>
        </p:xfrm>
        <a:graphic>
          <a:graphicData uri="http://schemas.openxmlformats.org/drawingml/2006/table">
            <a:tbl>
              <a:tblPr firstRow="1" bandRow="1">
                <a:tableStyleId>{5C22544A-7EE6-4342-B048-85BDC9FD1C3A}</a:tableStyleId>
              </a:tblPr>
              <a:tblGrid>
                <a:gridCol w="5722070">
                  <a:extLst>
                    <a:ext uri="{9D8B030D-6E8A-4147-A177-3AD203B41FA5}">
                      <a16:colId xmlns:a16="http://schemas.microsoft.com/office/drawing/2014/main" val="592141459"/>
                    </a:ext>
                  </a:extLst>
                </a:gridCol>
                <a:gridCol w="5722070">
                  <a:extLst>
                    <a:ext uri="{9D8B030D-6E8A-4147-A177-3AD203B41FA5}">
                      <a16:colId xmlns:a16="http://schemas.microsoft.com/office/drawing/2014/main" val="916349184"/>
                    </a:ext>
                  </a:extLst>
                </a:gridCol>
              </a:tblGrid>
              <a:tr h="4188014">
                <a:tc>
                  <a:txBody>
                    <a:bodyPr/>
                    <a:lstStyle/>
                    <a:p>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Lower Super Output Areas within City of York</a:t>
                      </a:r>
                    </a:p>
                    <a:p>
                      <a:endParaRPr lang="en-GB" dirty="0">
                        <a:solidFill>
                          <a:schemeClr val="tx1"/>
                        </a:solidFill>
                      </a:endParaRPr>
                    </a:p>
                    <a:p>
                      <a:endParaRPr lang="en-GB" dirty="0">
                        <a:solidFill>
                          <a:schemeClr val="tx1"/>
                        </a:solidFill>
                      </a:endParaRPr>
                    </a:p>
                    <a:p>
                      <a:endParaRPr lang="en-GB" dirty="0">
                        <a:solidFill>
                          <a:schemeClr val="tx1"/>
                        </a:solidFill>
                      </a:endParaRPr>
                    </a:p>
                  </a:txBody>
                  <a:tcPr>
                    <a:noFill/>
                  </a:tcPr>
                </a:tc>
                <a:tc>
                  <a:txBody>
                    <a:bodyPr/>
                    <a:lstStyle/>
                    <a:p>
                      <a:endParaRPr lang="en-GB" dirty="0">
                        <a:solidFill>
                          <a:sysClr val="windowText" lastClr="000000"/>
                        </a:solidFill>
                      </a:endParaRPr>
                    </a:p>
                    <a:p>
                      <a:pPr marL="0" indent="0">
                        <a:buFont typeface="Arial" panose="020B0604020202020204" pitchFamily="34" charset="0"/>
                        <a:buNone/>
                      </a:pPr>
                      <a:endParaRPr lang="en-GB" dirty="0">
                        <a:solidFill>
                          <a:sysClr val="windowText" lastClr="000000"/>
                        </a:solidFill>
                      </a:endParaRPr>
                    </a:p>
                    <a:p>
                      <a:pPr marL="0" indent="0">
                        <a:buFont typeface="Arial" panose="020B0604020202020204" pitchFamily="34" charset="0"/>
                        <a:buNone/>
                      </a:pPr>
                      <a:endParaRPr lang="en-GB" dirty="0">
                        <a:solidFill>
                          <a:sysClr val="windowText" lastClr="000000"/>
                        </a:solidFill>
                      </a:endParaRPr>
                    </a:p>
                    <a:p>
                      <a:pPr marL="0" indent="0">
                        <a:buFont typeface="Arial" panose="020B0604020202020204" pitchFamily="34" charset="0"/>
                        <a:buNone/>
                      </a:pPr>
                      <a:r>
                        <a:rPr lang="en-GB" dirty="0">
                          <a:solidFill>
                            <a:sysClr val="windowText" lastClr="000000"/>
                          </a:solidFill>
                        </a:rPr>
                        <a:t>Super Output Areas (</a:t>
                      </a:r>
                      <a:r>
                        <a:rPr lang="en-GB" dirty="0">
                          <a:solidFill>
                            <a:sysClr val="windowText" lastClr="000000"/>
                          </a:solidFill>
                          <a:highlight>
                            <a:srgbClr val="FFFF00"/>
                          </a:highlight>
                        </a:rPr>
                        <a:t>SOA</a:t>
                      </a:r>
                      <a:r>
                        <a:rPr lang="en-GB" dirty="0">
                          <a:solidFill>
                            <a:sysClr val="windowText" lastClr="000000"/>
                          </a:solidFill>
                        </a:rPr>
                        <a:t>s) initially introduced for use on Neighbourhood Statistics.</a:t>
                      </a:r>
                    </a:p>
                    <a:p>
                      <a:pPr marL="0" indent="0">
                        <a:buFont typeface="Arial" panose="020B0604020202020204" pitchFamily="34" charset="0"/>
                        <a:buNone/>
                      </a:pPr>
                      <a:endParaRPr lang="en-GB" dirty="0">
                        <a:solidFill>
                          <a:sysClr val="windowText" lastClr="000000"/>
                        </a:solidFill>
                      </a:endParaRPr>
                    </a:p>
                    <a:p>
                      <a:pPr marL="0" indent="0">
                        <a:buFont typeface="Arial" panose="020B0604020202020204" pitchFamily="34" charset="0"/>
                        <a:buNone/>
                      </a:pPr>
                      <a:r>
                        <a:rPr lang="en-GB" dirty="0">
                          <a:solidFill>
                            <a:sysClr val="windowText" lastClr="000000"/>
                          </a:solidFill>
                        </a:rPr>
                        <a:t>Built up from groups of output areas (OAs) and continue to align with local authority boundaries.</a:t>
                      </a:r>
                    </a:p>
                    <a:p>
                      <a:pPr marL="0" indent="0">
                        <a:buFont typeface="Arial" panose="020B0604020202020204" pitchFamily="34" charset="0"/>
                        <a:buNone/>
                      </a:pPr>
                      <a:endParaRPr lang="en-GB" dirty="0">
                        <a:solidFill>
                          <a:sysClr val="windowText" lastClr="000000"/>
                        </a:solidFill>
                      </a:endParaRPr>
                    </a:p>
                    <a:p>
                      <a:pPr marL="0" indent="0">
                        <a:buFont typeface="Arial" panose="020B0604020202020204" pitchFamily="34" charset="0"/>
                        <a:buNone/>
                      </a:pPr>
                      <a:r>
                        <a:rPr lang="en-GB" dirty="0">
                          <a:solidFill>
                            <a:sysClr val="windowText" lastClr="000000"/>
                          </a:solidFill>
                        </a:rPr>
                        <a:t>More statistics are published for Lower (</a:t>
                      </a:r>
                      <a:r>
                        <a:rPr lang="en-GB" dirty="0">
                          <a:solidFill>
                            <a:sysClr val="windowText" lastClr="000000"/>
                          </a:solidFill>
                          <a:highlight>
                            <a:srgbClr val="FFFF00"/>
                          </a:highlight>
                        </a:rPr>
                        <a:t>LSOA</a:t>
                      </a:r>
                      <a:r>
                        <a:rPr lang="en-GB" dirty="0">
                          <a:solidFill>
                            <a:sysClr val="windowText" lastClr="000000"/>
                          </a:solidFill>
                        </a:rPr>
                        <a:t>) </a:t>
                      </a:r>
                      <a:r>
                        <a:rPr lang="en-GB" dirty="0">
                          <a:solidFill>
                            <a:schemeClr val="bg1">
                              <a:lumMod val="65000"/>
                            </a:schemeClr>
                          </a:solidFill>
                        </a:rPr>
                        <a:t>and Middle (MSOA) </a:t>
                      </a:r>
                      <a:r>
                        <a:rPr lang="en-GB" sz="1800" b="1" kern="1200" dirty="0">
                          <a:solidFill>
                            <a:sysClr val="windowText" lastClr="000000"/>
                          </a:solidFill>
                          <a:latin typeface="+mn-lt"/>
                          <a:ea typeface="+mn-ea"/>
                          <a:cs typeface="+mn-cs"/>
                        </a:rPr>
                        <a:t>super output areas </a:t>
                      </a:r>
                      <a:r>
                        <a:rPr lang="en-GB" dirty="0">
                          <a:solidFill>
                            <a:sysClr val="windowText" lastClr="000000"/>
                          </a:solidFill>
                        </a:rPr>
                        <a:t>including deprivation and the area classifications.</a:t>
                      </a:r>
                    </a:p>
                    <a:p>
                      <a:pPr marL="0" indent="0">
                        <a:buFont typeface="Arial" panose="020B0604020202020204" pitchFamily="34" charset="0"/>
                        <a:buNone/>
                      </a:pPr>
                      <a:endParaRPr lang="en-GB" dirty="0">
                        <a:solidFill>
                          <a:sysClr val="windowText" lastClr="000000"/>
                        </a:solidFill>
                      </a:endParaRPr>
                    </a:p>
                    <a:p>
                      <a:pPr marL="0" indent="0">
                        <a:buFont typeface="Arial" panose="020B0604020202020204" pitchFamily="34" charset="0"/>
                        <a:buNone/>
                      </a:pPr>
                      <a:endParaRPr lang="en-GB" dirty="0">
                        <a:solidFill>
                          <a:sysClr val="windowText" lastClr="000000"/>
                        </a:solidFill>
                      </a:endParaRPr>
                    </a:p>
                    <a:p>
                      <a:pPr marL="0" indent="0">
                        <a:buFont typeface="Arial" panose="020B0604020202020204" pitchFamily="34" charset="0"/>
                        <a:buNone/>
                      </a:pPr>
                      <a:r>
                        <a:rPr lang="en-GB" dirty="0">
                          <a:solidFill>
                            <a:sysClr val="windowText" lastClr="000000"/>
                          </a:solidFill>
                        </a:rPr>
                        <a:t>The 637 output areas in the City of York are grouped into 120 LSOAs.</a:t>
                      </a:r>
                    </a:p>
                    <a:p>
                      <a:pPr marL="0" indent="0">
                        <a:buFont typeface="Arial" panose="020B0604020202020204" pitchFamily="34" charset="0"/>
                        <a:buNone/>
                      </a:pPr>
                      <a:endParaRPr lang="en-GB" dirty="0">
                        <a:solidFill>
                          <a:sysClr val="windowText" lastClr="000000"/>
                        </a:solidFill>
                      </a:endParaRPr>
                    </a:p>
                    <a:p>
                      <a:pPr marL="0" indent="0">
                        <a:buFont typeface="Arial" panose="020B0604020202020204" pitchFamily="34" charset="0"/>
                        <a:buNone/>
                      </a:pPr>
                      <a:endParaRPr lang="en-GB" dirty="0">
                        <a:solidFill>
                          <a:sysClr val="windowText" lastClr="000000"/>
                        </a:solidFill>
                      </a:endParaRPr>
                    </a:p>
                    <a:p>
                      <a:pPr marL="0" indent="0">
                        <a:buFont typeface="Arial" panose="020B0604020202020204" pitchFamily="34" charset="0"/>
                        <a:buNone/>
                      </a:pPr>
                      <a:endParaRPr lang="en-GB" dirty="0">
                        <a:solidFill>
                          <a:sysClr val="windowText" lastClr="000000"/>
                        </a:solidFill>
                      </a:endParaRPr>
                    </a:p>
                    <a:p>
                      <a:pPr marL="285750" indent="-285750">
                        <a:buFont typeface="Arial" panose="020B0604020202020204" pitchFamily="34" charset="0"/>
                        <a:buChar char="•"/>
                      </a:pPr>
                      <a:endParaRPr lang="en-GB" dirty="0">
                        <a:solidFill>
                          <a:sysClr val="windowText" lastClr="000000"/>
                        </a:solidFill>
                      </a:endParaRPr>
                    </a:p>
                  </a:txBody>
                  <a:tcPr>
                    <a:noFill/>
                  </a:tcPr>
                </a:tc>
                <a:extLst>
                  <a:ext uri="{0D108BD9-81ED-4DB2-BD59-A6C34878D82A}">
                    <a16:rowId xmlns:a16="http://schemas.microsoft.com/office/drawing/2014/main" val="2432339247"/>
                  </a:ext>
                </a:extLst>
              </a:tr>
              <a:tr h="1163120">
                <a:tc>
                  <a:txBody>
                    <a:bodyPr/>
                    <a:lstStyle/>
                    <a:p>
                      <a:endParaRPr lang="en-GB" dirty="0">
                        <a:solidFill>
                          <a:schemeClr val="tx1"/>
                        </a:solidFill>
                      </a:endParaRPr>
                    </a:p>
                  </a:txBody>
                  <a:tcPr>
                    <a:noFill/>
                  </a:tcPr>
                </a:tc>
                <a:tc>
                  <a:txBody>
                    <a:bodyPr/>
                    <a:lstStyle/>
                    <a:p>
                      <a:pPr marL="285750" indent="-285750">
                        <a:buFont typeface="Arial" panose="020B0604020202020204" pitchFamily="34" charset="0"/>
                        <a:buChar char="•"/>
                      </a:pPr>
                      <a:endParaRPr lang="en-GB" dirty="0">
                        <a:solidFill>
                          <a:sysClr val="windowText" lastClr="000000"/>
                        </a:solidFill>
                      </a:endParaRPr>
                    </a:p>
                  </a:txBody>
                  <a:tcPr>
                    <a:noFill/>
                  </a:tcPr>
                </a:tc>
                <a:extLst>
                  <a:ext uri="{0D108BD9-81ED-4DB2-BD59-A6C34878D82A}">
                    <a16:rowId xmlns:a16="http://schemas.microsoft.com/office/drawing/2014/main" val="3782639618"/>
                  </a:ext>
                </a:extLst>
              </a:tr>
            </a:tbl>
          </a:graphicData>
        </a:graphic>
      </p:graphicFrame>
      <p:pic>
        <p:nvPicPr>
          <p:cNvPr id="4" name="Picture 3">
            <a:extLst>
              <a:ext uri="{FF2B5EF4-FFF2-40B4-BE49-F238E27FC236}">
                <a16:creationId xmlns:a16="http://schemas.microsoft.com/office/drawing/2014/main" id="{996E01F3-33CF-4BC9-B159-A6DA2259B270}"/>
              </a:ext>
            </a:extLst>
          </p:cNvPr>
          <p:cNvPicPr>
            <a:picLocks noChangeAspect="1"/>
          </p:cNvPicPr>
          <p:nvPr/>
        </p:nvPicPr>
        <p:blipFill>
          <a:blip r:embed="rId3"/>
          <a:stretch>
            <a:fillRect/>
          </a:stretch>
        </p:blipFill>
        <p:spPr>
          <a:xfrm>
            <a:off x="461525" y="1832781"/>
            <a:ext cx="4480215" cy="4518000"/>
          </a:xfrm>
          <a:prstGeom prst="rect">
            <a:avLst/>
          </a:prstGeom>
        </p:spPr>
      </p:pic>
    </p:spTree>
    <p:extLst>
      <p:ext uri="{BB962C8B-B14F-4D97-AF65-F5344CB8AC3E}">
        <p14:creationId xmlns:p14="http://schemas.microsoft.com/office/powerpoint/2010/main" val="418841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FB11-9B62-4AFC-93C5-014A6F9CCCFA}"/>
              </a:ext>
            </a:extLst>
          </p:cNvPr>
          <p:cNvSpPr>
            <a:spLocks noGrp="1"/>
          </p:cNvSpPr>
          <p:nvPr>
            <p:ph type="title"/>
          </p:nvPr>
        </p:nvSpPr>
        <p:spPr>
          <a:xfrm>
            <a:off x="838200" y="68871"/>
            <a:ext cx="10515600" cy="1325563"/>
          </a:xfrm>
        </p:spPr>
        <p:txBody>
          <a:bodyPr/>
          <a:lstStyle/>
          <a:p>
            <a:r>
              <a:rPr lang="en-GB" dirty="0"/>
              <a:t>LSOA Populations</a:t>
            </a:r>
          </a:p>
        </p:txBody>
      </p:sp>
      <p:graphicFrame>
        <p:nvGraphicFramePr>
          <p:cNvPr id="4" name="Table 4">
            <a:extLst>
              <a:ext uri="{FF2B5EF4-FFF2-40B4-BE49-F238E27FC236}">
                <a16:creationId xmlns:a16="http://schemas.microsoft.com/office/drawing/2014/main" id="{8375F61E-0605-4199-BD38-A3E52B4F8C69}"/>
              </a:ext>
            </a:extLst>
          </p:cNvPr>
          <p:cNvGraphicFramePr>
            <a:graphicFrameLocks noGrp="1"/>
          </p:cNvGraphicFramePr>
          <p:nvPr>
            <p:ph idx="1"/>
            <p:extLst>
              <p:ext uri="{D42A27DB-BD31-4B8C-83A1-F6EECF244321}">
                <p14:modId xmlns:p14="http://schemas.microsoft.com/office/powerpoint/2010/main" val="1355052894"/>
              </p:ext>
            </p:extLst>
          </p:nvPr>
        </p:nvGraphicFramePr>
        <p:xfrm>
          <a:off x="388911" y="1205481"/>
          <a:ext cx="5780193" cy="5450500"/>
        </p:xfrm>
        <a:graphic>
          <a:graphicData uri="http://schemas.openxmlformats.org/drawingml/2006/table">
            <a:tbl>
              <a:tblPr firstRow="1" bandRow="1">
                <a:tableStyleId>{5C22544A-7EE6-4342-B048-85BDC9FD1C3A}</a:tableStyleId>
              </a:tblPr>
              <a:tblGrid>
                <a:gridCol w="5780193">
                  <a:extLst>
                    <a:ext uri="{9D8B030D-6E8A-4147-A177-3AD203B41FA5}">
                      <a16:colId xmlns:a16="http://schemas.microsoft.com/office/drawing/2014/main" val="2324679367"/>
                    </a:ext>
                  </a:extLst>
                </a:gridCol>
              </a:tblGrid>
              <a:tr h="5450500">
                <a:tc>
                  <a:txBody>
                    <a:bodyPr/>
                    <a:lstStyle/>
                    <a:p>
                      <a:r>
                        <a:rPr lang="en-GB" dirty="0">
                          <a:solidFill>
                            <a:schemeClr val="tx1"/>
                          </a:solidFill>
                        </a:rPr>
                        <a:t>We have two sources of population figures at LSOA level:</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GP Registered (Age/Sex </a:t>
                      </a:r>
                      <a:r>
                        <a:rPr lang="en-GB" sz="1800" b="1" kern="1200" baseline="30000" dirty="0">
                          <a:solidFill>
                            <a:schemeClr val="tx1"/>
                          </a:solidFill>
                          <a:latin typeface="+mn-lt"/>
                          <a:ea typeface="+mn-ea"/>
                          <a:cs typeface="+mn-cs"/>
                        </a:rPr>
                        <a:t>monthly</a:t>
                      </a:r>
                      <a:r>
                        <a:rPr lang="en-GB" dirty="0">
                          <a:solidFill>
                            <a:schemeClr val="tx1"/>
                          </a:solidFill>
                        </a:rPr>
                        <a:t> </a:t>
                      </a:r>
                      <a:r>
                        <a:rPr lang="en-GB" u="sng" dirty="0">
                          <a:solidFill>
                            <a:schemeClr val="tx1"/>
                          </a:solidFill>
                          <a:highlight>
                            <a:srgbClr val="FFFF00"/>
                          </a:highlight>
                        </a:rPr>
                        <a:t>or</a:t>
                      </a:r>
                      <a:r>
                        <a:rPr lang="en-GB" dirty="0">
                          <a:solidFill>
                            <a:schemeClr val="tx1"/>
                          </a:solidFill>
                        </a:rPr>
                        <a:t> LSOA </a:t>
                      </a:r>
                      <a:r>
                        <a:rPr lang="en-GB" baseline="30000" dirty="0">
                          <a:solidFill>
                            <a:schemeClr val="tx1"/>
                          </a:solidFill>
                        </a:rPr>
                        <a:t>quarterly</a:t>
                      </a:r>
                      <a:r>
                        <a:rPr lang="en-GB" dirty="0">
                          <a:solidFill>
                            <a:schemeClr val="tx1"/>
                          </a:solidFill>
                        </a:rPr>
                        <a:t>)</a:t>
                      </a:r>
                    </a:p>
                    <a:p>
                      <a:pPr marL="285750" indent="-285750">
                        <a:buFont typeface="Arial" panose="020B0604020202020204" pitchFamily="34" charset="0"/>
                        <a:buChar char="•"/>
                      </a:pPr>
                      <a:r>
                        <a:rPr lang="en-GB" dirty="0">
                          <a:solidFill>
                            <a:schemeClr val="tx1"/>
                          </a:solidFill>
                        </a:rPr>
                        <a:t>ONS Mid Year Population Estimates (Age/Sex </a:t>
                      </a:r>
                      <a:r>
                        <a:rPr lang="en-GB" u="sng" dirty="0">
                          <a:solidFill>
                            <a:schemeClr val="tx1"/>
                          </a:solidFill>
                          <a:highlight>
                            <a:srgbClr val="FFFF00"/>
                          </a:highlight>
                        </a:rPr>
                        <a:t>and</a:t>
                      </a:r>
                      <a:r>
                        <a:rPr lang="en-GB" dirty="0">
                          <a:solidFill>
                            <a:schemeClr val="tx1"/>
                          </a:solidFill>
                        </a:rPr>
                        <a:t> LSOA)</a:t>
                      </a:r>
                    </a:p>
                    <a:p>
                      <a:pPr marL="0" indent="0">
                        <a:buFont typeface="Arial" panose="020B0604020202020204" pitchFamily="34" charset="0"/>
                        <a:buNone/>
                      </a:pPr>
                      <a:endParaRPr lang="en-GB" dirty="0">
                        <a:solidFill>
                          <a:schemeClr val="tx1"/>
                        </a:solidFill>
                      </a:endParaRPr>
                    </a:p>
                    <a:p>
                      <a:pPr marL="0" indent="0">
                        <a:buFont typeface="Arial" panose="020B0604020202020204" pitchFamily="34" charset="0"/>
                        <a:buNone/>
                      </a:pPr>
                      <a:r>
                        <a:rPr lang="en-GB" dirty="0">
                          <a:solidFill>
                            <a:schemeClr val="tx1"/>
                          </a:solidFill>
                        </a:rPr>
                        <a:t>There is some discrepancy between the two sets of figures which is further distorted by the University LSOA:</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n-GB" dirty="0">
                          <a:solidFill>
                            <a:schemeClr val="tx1"/>
                          </a:solidFill>
                        </a:rPr>
                        <a:t>For the purposes of age/ sex standardising the rates, we can only use the ONS mid year estimates.</a:t>
                      </a:r>
                    </a:p>
                  </a:txBody>
                  <a:tcPr>
                    <a:noFill/>
                  </a:tcPr>
                </a:tc>
                <a:extLst>
                  <a:ext uri="{0D108BD9-81ED-4DB2-BD59-A6C34878D82A}">
                    <a16:rowId xmlns:a16="http://schemas.microsoft.com/office/drawing/2014/main" val="882742604"/>
                  </a:ext>
                </a:extLst>
              </a:tr>
            </a:tbl>
          </a:graphicData>
        </a:graphic>
      </p:graphicFrame>
      <p:pic>
        <p:nvPicPr>
          <p:cNvPr id="8" name="Picture 7">
            <a:extLst>
              <a:ext uri="{FF2B5EF4-FFF2-40B4-BE49-F238E27FC236}">
                <a16:creationId xmlns:a16="http://schemas.microsoft.com/office/drawing/2014/main" id="{AFB64612-D73A-4035-A925-D54105BA465B}"/>
              </a:ext>
            </a:extLst>
          </p:cNvPr>
          <p:cNvPicPr>
            <a:picLocks noChangeAspect="1"/>
          </p:cNvPicPr>
          <p:nvPr/>
        </p:nvPicPr>
        <p:blipFill>
          <a:blip r:embed="rId3"/>
          <a:stretch>
            <a:fillRect/>
          </a:stretch>
        </p:blipFill>
        <p:spPr>
          <a:xfrm>
            <a:off x="6169104" y="2115533"/>
            <a:ext cx="5780192" cy="3630395"/>
          </a:xfrm>
          <a:prstGeom prst="rect">
            <a:avLst/>
          </a:prstGeom>
        </p:spPr>
      </p:pic>
      <p:pic>
        <p:nvPicPr>
          <p:cNvPr id="10" name="Picture 9">
            <a:extLst>
              <a:ext uri="{FF2B5EF4-FFF2-40B4-BE49-F238E27FC236}">
                <a16:creationId xmlns:a16="http://schemas.microsoft.com/office/drawing/2014/main" id="{F11139FF-A994-413E-8F92-02366365CF04}"/>
              </a:ext>
            </a:extLst>
          </p:cNvPr>
          <p:cNvPicPr>
            <a:picLocks noChangeAspect="1"/>
          </p:cNvPicPr>
          <p:nvPr/>
        </p:nvPicPr>
        <p:blipFill>
          <a:blip r:embed="rId4"/>
          <a:stretch>
            <a:fillRect/>
          </a:stretch>
        </p:blipFill>
        <p:spPr>
          <a:xfrm>
            <a:off x="717653" y="3433194"/>
            <a:ext cx="4819650" cy="2219325"/>
          </a:xfrm>
          <a:prstGeom prst="rect">
            <a:avLst/>
          </a:prstGeom>
        </p:spPr>
      </p:pic>
      <p:sp>
        <p:nvSpPr>
          <p:cNvPr id="11" name="TextBox 10">
            <a:extLst>
              <a:ext uri="{FF2B5EF4-FFF2-40B4-BE49-F238E27FC236}">
                <a16:creationId xmlns:a16="http://schemas.microsoft.com/office/drawing/2014/main" id="{A3965E21-C629-4607-BE3E-FEEBD53F2BD8}"/>
              </a:ext>
            </a:extLst>
          </p:cNvPr>
          <p:cNvSpPr txBox="1"/>
          <p:nvPr/>
        </p:nvSpPr>
        <p:spPr>
          <a:xfrm>
            <a:off x="9584320" y="3075057"/>
            <a:ext cx="1395167" cy="707886"/>
          </a:xfrm>
          <a:prstGeom prst="rect">
            <a:avLst/>
          </a:prstGeom>
          <a:solidFill>
            <a:schemeClr val="accent6">
              <a:lumMod val="20000"/>
              <a:lumOff val="80000"/>
            </a:schemeClr>
          </a:solidFill>
          <a:ln>
            <a:solidFill>
              <a:schemeClr val="accent6">
                <a:lumMod val="40000"/>
                <a:lumOff val="60000"/>
              </a:schemeClr>
            </a:solidFill>
          </a:ln>
        </p:spPr>
        <p:txBody>
          <a:bodyPr wrap="square" rtlCol="0">
            <a:spAutoFit/>
          </a:bodyPr>
          <a:lstStyle/>
          <a:p>
            <a:r>
              <a:rPr lang="en-GB" sz="1000" dirty="0"/>
              <a:t>Note the big difference here between the two sources of population data</a:t>
            </a:r>
          </a:p>
        </p:txBody>
      </p:sp>
      <p:cxnSp>
        <p:nvCxnSpPr>
          <p:cNvPr id="13" name="Straight Arrow Connector 12">
            <a:extLst>
              <a:ext uri="{FF2B5EF4-FFF2-40B4-BE49-F238E27FC236}">
                <a16:creationId xmlns:a16="http://schemas.microsoft.com/office/drawing/2014/main" id="{A216AF2E-5228-4ADC-AC13-145E3A28C1AB}"/>
              </a:ext>
            </a:extLst>
          </p:cNvPr>
          <p:cNvCxnSpPr>
            <a:cxnSpLocks/>
          </p:cNvCxnSpPr>
          <p:nvPr/>
        </p:nvCxnSpPr>
        <p:spPr>
          <a:xfrm flipV="1">
            <a:off x="10979487" y="2672087"/>
            <a:ext cx="737592" cy="767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EBF102-BE56-4027-B02F-BFD99988B62C}"/>
              </a:ext>
            </a:extLst>
          </p:cNvPr>
          <p:cNvCxnSpPr>
            <a:cxnSpLocks/>
            <a:stCxn id="11" idx="3"/>
          </p:cNvCxnSpPr>
          <p:nvPr/>
        </p:nvCxnSpPr>
        <p:spPr>
          <a:xfrm>
            <a:off x="10979487" y="3429000"/>
            <a:ext cx="737592" cy="1636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90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52E3-61E3-417A-9696-39603D0813FA}"/>
              </a:ext>
            </a:extLst>
          </p:cNvPr>
          <p:cNvSpPr>
            <a:spLocks noGrp="1"/>
          </p:cNvSpPr>
          <p:nvPr>
            <p:ph type="title"/>
          </p:nvPr>
        </p:nvSpPr>
        <p:spPr/>
        <p:txBody>
          <a:bodyPr/>
          <a:lstStyle/>
          <a:p>
            <a:r>
              <a:rPr lang="en-GB" dirty="0"/>
              <a:t>Things we can do with an LSOA</a:t>
            </a:r>
          </a:p>
        </p:txBody>
      </p:sp>
      <p:sp>
        <p:nvSpPr>
          <p:cNvPr id="3" name="Content Placeholder 2">
            <a:extLst>
              <a:ext uri="{FF2B5EF4-FFF2-40B4-BE49-F238E27FC236}">
                <a16:creationId xmlns:a16="http://schemas.microsoft.com/office/drawing/2014/main" id="{2628C70E-A000-471C-BF41-859578152F3B}"/>
              </a:ext>
            </a:extLst>
          </p:cNvPr>
          <p:cNvSpPr>
            <a:spLocks noGrp="1"/>
          </p:cNvSpPr>
          <p:nvPr>
            <p:ph idx="1"/>
          </p:nvPr>
        </p:nvSpPr>
        <p:spPr/>
        <p:txBody>
          <a:bodyPr>
            <a:normAutofit/>
          </a:bodyPr>
          <a:lstStyle/>
          <a:p>
            <a:pPr marL="0" indent="0">
              <a:buNone/>
            </a:pPr>
            <a:endParaRPr lang="en-GB" dirty="0"/>
          </a:p>
          <a:p>
            <a:pPr marL="0" indent="0">
              <a:buNone/>
            </a:pPr>
            <a:endParaRPr lang="en-GB" dirty="0"/>
          </a:p>
        </p:txBody>
      </p:sp>
      <p:graphicFrame>
        <p:nvGraphicFramePr>
          <p:cNvPr id="4" name="Table 4">
            <a:extLst>
              <a:ext uri="{FF2B5EF4-FFF2-40B4-BE49-F238E27FC236}">
                <a16:creationId xmlns:a16="http://schemas.microsoft.com/office/drawing/2014/main" id="{89F79BD9-30D2-4AC7-B613-BF2FEF872FF1}"/>
              </a:ext>
            </a:extLst>
          </p:cNvPr>
          <p:cNvGraphicFramePr>
            <a:graphicFrameLocks noGrp="1"/>
          </p:cNvGraphicFramePr>
          <p:nvPr>
            <p:extLst>
              <p:ext uri="{D42A27DB-BD31-4B8C-83A1-F6EECF244321}">
                <p14:modId xmlns:p14="http://schemas.microsoft.com/office/powerpoint/2010/main" val="709202844"/>
              </p:ext>
            </p:extLst>
          </p:nvPr>
        </p:nvGraphicFramePr>
        <p:xfrm>
          <a:off x="471340" y="1572736"/>
          <a:ext cx="11142484" cy="5063733"/>
        </p:xfrm>
        <a:graphic>
          <a:graphicData uri="http://schemas.openxmlformats.org/drawingml/2006/table">
            <a:tbl>
              <a:tblPr firstRow="1" bandRow="1">
                <a:tableStyleId>{5C22544A-7EE6-4342-B048-85BDC9FD1C3A}</a:tableStyleId>
              </a:tblPr>
              <a:tblGrid>
                <a:gridCol w="4628561">
                  <a:extLst>
                    <a:ext uri="{9D8B030D-6E8A-4147-A177-3AD203B41FA5}">
                      <a16:colId xmlns:a16="http://schemas.microsoft.com/office/drawing/2014/main" val="1285625284"/>
                    </a:ext>
                  </a:extLst>
                </a:gridCol>
                <a:gridCol w="6513923">
                  <a:extLst>
                    <a:ext uri="{9D8B030D-6E8A-4147-A177-3AD203B41FA5}">
                      <a16:colId xmlns:a16="http://schemas.microsoft.com/office/drawing/2014/main" val="3940950469"/>
                    </a:ext>
                  </a:extLst>
                </a:gridCol>
              </a:tblGrid>
              <a:tr h="5063733">
                <a:tc>
                  <a:txBody>
                    <a:bodyPr/>
                    <a:lstStyle/>
                    <a:p>
                      <a:r>
                        <a:rPr lang="en-GB" b="0" dirty="0">
                          <a:solidFill>
                            <a:schemeClr val="tx1"/>
                          </a:solidFill>
                        </a:rPr>
                        <a:t>Circle Position shows the population centroid</a:t>
                      </a:r>
                    </a:p>
                    <a:p>
                      <a:r>
                        <a:rPr lang="en-GB" b="0" dirty="0">
                          <a:solidFill>
                            <a:schemeClr val="tx1"/>
                          </a:solidFill>
                        </a:rPr>
                        <a:t>Circle Size represents the population size</a:t>
                      </a:r>
                    </a:p>
                    <a:p>
                      <a:endParaRPr lang="en-GB" dirty="0">
                        <a:solidFill>
                          <a:schemeClr val="tx1"/>
                        </a:solidFill>
                      </a:endParaRPr>
                    </a:p>
                  </a:txBody>
                  <a:tcPr anchor="b">
                    <a:noFill/>
                  </a:tcPr>
                </a:tc>
                <a:tc>
                  <a:txBody>
                    <a:bodyPr/>
                    <a:lstStyle/>
                    <a:p>
                      <a:r>
                        <a:rPr lang="en-GB" dirty="0">
                          <a:solidFill>
                            <a:schemeClr val="tx1"/>
                          </a:solidFill>
                        </a:rPr>
                        <a:t>We can:</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See if an LSOA contains, for example, a GP Practice, Care Home, or Pharmacy.</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Using the population centroid, calculate a simple straight line distance to e.g. York Trust, or the nearest GP Practice site</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Using Secondary Care Data (SUS) look at counts and rates of activity and standardise these using the population figures</a:t>
                      </a:r>
                    </a:p>
                    <a:p>
                      <a:pPr marL="0" indent="0">
                        <a:buFont typeface="Arial" panose="020B0604020202020204" pitchFamily="34" charset="0"/>
                        <a:buNone/>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Align these with other statistics published at this level such as Area Classifications, Indices of Deprivation, Electricity consumption...</a:t>
                      </a:r>
                    </a:p>
                    <a:p>
                      <a:endParaRPr lang="en-GB" dirty="0">
                        <a:solidFill>
                          <a:schemeClr val="tx1"/>
                        </a:solidFill>
                      </a:endParaRPr>
                    </a:p>
                  </a:txBody>
                  <a:tcPr>
                    <a:noFill/>
                  </a:tcPr>
                </a:tc>
                <a:extLst>
                  <a:ext uri="{0D108BD9-81ED-4DB2-BD59-A6C34878D82A}">
                    <a16:rowId xmlns:a16="http://schemas.microsoft.com/office/drawing/2014/main" val="2644639142"/>
                  </a:ext>
                </a:extLst>
              </a:tr>
            </a:tbl>
          </a:graphicData>
        </a:graphic>
      </p:graphicFrame>
      <p:pic>
        <p:nvPicPr>
          <p:cNvPr id="6" name="Picture 5">
            <a:extLst>
              <a:ext uri="{FF2B5EF4-FFF2-40B4-BE49-F238E27FC236}">
                <a16:creationId xmlns:a16="http://schemas.microsoft.com/office/drawing/2014/main" id="{EE4D4A57-499F-4384-9AB9-DF8457138176}"/>
              </a:ext>
            </a:extLst>
          </p:cNvPr>
          <p:cNvPicPr>
            <a:picLocks noChangeAspect="1"/>
          </p:cNvPicPr>
          <p:nvPr/>
        </p:nvPicPr>
        <p:blipFill>
          <a:blip r:embed="rId3"/>
          <a:stretch>
            <a:fillRect/>
          </a:stretch>
        </p:blipFill>
        <p:spPr>
          <a:xfrm>
            <a:off x="471340" y="1572736"/>
            <a:ext cx="4243693" cy="4148834"/>
          </a:xfrm>
          <a:prstGeom prst="rect">
            <a:avLst/>
          </a:prstGeom>
        </p:spPr>
      </p:pic>
    </p:spTree>
    <p:extLst>
      <p:ext uri="{BB962C8B-B14F-4D97-AF65-F5344CB8AC3E}">
        <p14:creationId xmlns:p14="http://schemas.microsoft.com/office/powerpoint/2010/main" val="303854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7B08-7524-43C8-922A-D1C0DF2D73EE}"/>
              </a:ext>
            </a:extLst>
          </p:cNvPr>
          <p:cNvSpPr>
            <a:spLocks noGrp="1"/>
          </p:cNvSpPr>
          <p:nvPr>
            <p:ph type="title"/>
          </p:nvPr>
        </p:nvSpPr>
        <p:spPr/>
        <p:txBody>
          <a:bodyPr/>
          <a:lstStyle/>
          <a:p>
            <a:r>
              <a:rPr lang="en-GB" dirty="0"/>
              <a:t>A&amp;E Attendances – What Data?</a:t>
            </a:r>
          </a:p>
        </p:txBody>
      </p:sp>
      <p:sp>
        <p:nvSpPr>
          <p:cNvPr id="3" name="Content Placeholder 2">
            <a:extLst>
              <a:ext uri="{FF2B5EF4-FFF2-40B4-BE49-F238E27FC236}">
                <a16:creationId xmlns:a16="http://schemas.microsoft.com/office/drawing/2014/main" id="{714795CB-80C8-4F14-8354-DF76DBD43E75}"/>
              </a:ext>
            </a:extLst>
          </p:cNvPr>
          <p:cNvSpPr>
            <a:spLocks noGrp="1"/>
          </p:cNvSpPr>
          <p:nvPr>
            <p:ph idx="1"/>
          </p:nvPr>
        </p:nvSpPr>
        <p:spPr>
          <a:xfrm>
            <a:off x="838200" y="1690688"/>
            <a:ext cx="10515600" cy="4802187"/>
          </a:xfrm>
        </p:spPr>
        <p:txBody>
          <a:bodyPr/>
          <a:lstStyle/>
          <a:p>
            <a:r>
              <a:rPr lang="en-GB" dirty="0"/>
              <a:t>York Trust/ Site Only – includes patients subsequently streamed</a:t>
            </a:r>
          </a:p>
          <a:p>
            <a:r>
              <a:rPr lang="en-GB" dirty="0"/>
              <a:t>Type 1 + Type 3 (minor injuries) since only separated from July-20</a:t>
            </a:r>
          </a:p>
          <a:p>
            <a:r>
              <a:rPr lang="en-GB" dirty="0"/>
              <a:t>Period is the 12 months April-20 to March-21</a:t>
            </a:r>
          </a:p>
          <a:p>
            <a:r>
              <a:rPr lang="en-GB" dirty="0"/>
              <a:t>Minor illness at </a:t>
            </a:r>
            <a:r>
              <a:rPr lang="en-GB" dirty="0" err="1"/>
              <a:t>Vocare</a:t>
            </a:r>
            <a:r>
              <a:rPr lang="en-GB" dirty="0"/>
              <a:t> (Type 3) not directly included due to data quality issues (inc. GP </a:t>
            </a:r>
            <a:r>
              <a:rPr lang="en-GB" dirty="0" err="1"/>
              <a:t>OoH</a:t>
            </a:r>
            <a:r>
              <a:rPr lang="en-GB" dirty="0"/>
              <a:t>, missing Apr data) but typically captured as streamed in the York data</a:t>
            </a:r>
          </a:p>
          <a:p>
            <a:r>
              <a:rPr lang="en-GB" dirty="0"/>
              <a:t>Removed the impact of multiple attendances (patients with more than one attendance in the period will be counted once only)</a:t>
            </a:r>
          </a:p>
          <a:p>
            <a:pPr lvl="1"/>
            <a:r>
              <a:rPr lang="en-GB" dirty="0"/>
              <a:t>Noted high intensity users (e.g. individuals with 30 and 40+ attendances in some cases)</a:t>
            </a:r>
          </a:p>
        </p:txBody>
      </p:sp>
    </p:spTree>
    <p:extLst>
      <p:ext uri="{BB962C8B-B14F-4D97-AF65-F5344CB8AC3E}">
        <p14:creationId xmlns:p14="http://schemas.microsoft.com/office/powerpoint/2010/main" val="250735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54E7BE-A667-432C-9195-A930DB08BD05}"/>
              </a:ext>
            </a:extLst>
          </p:cNvPr>
          <p:cNvPicPr>
            <a:picLocks noChangeAspect="1"/>
          </p:cNvPicPr>
          <p:nvPr/>
        </p:nvPicPr>
        <p:blipFill>
          <a:blip r:embed="rId3"/>
          <a:stretch>
            <a:fillRect/>
          </a:stretch>
        </p:blipFill>
        <p:spPr>
          <a:xfrm>
            <a:off x="295201" y="1780247"/>
            <a:ext cx="6734175" cy="3657600"/>
          </a:xfrm>
          <a:prstGeom prst="rect">
            <a:avLst/>
          </a:prstGeom>
        </p:spPr>
      </p:pic>
      <p:sp>
        <p:nvSpPr>
          <p:cNvPr id="2" name="Title 1">
            <a:extLst>
              <a:ext uri="{FF2B5EF4-FFF2-40B4-BE49-F238E27FC236}">
                <a16:creationId xmlns:a16="http://schemas.microsoft.com/office/drawing/2014/main" id="{9C5C265F-A604-4CB7-84B7-0C46792E292C}"/>
              </a:ext>
            </a:extLst>
          </p:cNvPr>
          <p:cNvSpPr>
            <a:spLocks noGrp="1"/>
          </p:cNvSpPr>
          <p:nvPr>
            <p:ph type="title"/>
          </p:nvPr>
        </p:nvSpPr>
        <p:spPr/>
        <p:txBody>
          <a:bodyPr/>
          <a:lstStyle/>
          <a:p>
            <a:r>
              <a:rPr lang="en-GB" dirty="0"/>
              <a:t>Age Sex Standardised A&amp;E Attendance Rates</a:t>
            </a:r>
          </a:p>
        </p:txBody>
      </p:sp>
      <p:graphicFrame>
        <p:nvGraphicFramePr>
          <p:cNvPr id="10" name="Table 10">
            <a:extLst>
              <a:ext uri="{FF2B5EF4-FFF2-40B4-BE49-F238E27FC236}">
                <a16:creationId xmlns:a16="http://schemas.microsoft.com/office/drawing/2014/main" id="{E5F15338-C834-4867-90F3-A13B8E85A671}"/>
              </a:ext>
            </a:extLst>
          </p:cNvPr>
          <p:cNvGraphicFramePr>
            <a:graphicFrameLocks noGrp="1"/>
          </p:cNvGraphicFramePr>
          <p:nvPr>
            <p:ph idx="1"/>
            <p:extLst>
              <p:ext uri="{D42A27DB-BD31-4B8C-83A1-F6EECF244321}">
                <p14:modId xmlns:p14="http://schemas.microsoft.com/office/powerpoint/2010/main" val="744101296"/>
              </p:ext>
            </p:extLst>
          </p:nvPr>
        </p:nvGraphicFramePr>
        <p:xfrm>
          <a:off x="295201" y="1690688"/>
          <a:ext cx="11601598" cy="5047737"/>
        </p:xfrm>
        <a:graphic>
          <a:graphicData uri="http://schemas.openxmlformats.org/drawingml/2006/table">
            <a:tbl>
              <a:tblPr firstRow="1" bandRow="1">
                <a:tableStyleId>{5C22544A-7EE6-4342-B048-85BDC9FD1C3A}</a:tableStyleId>
              </a:tblPr>
              <a:tblGrid>
                <a:gridCol w="6975185">
                  <a:extLst>
                    <a:ext uri="{9D8B030D-6E8A-4147-A177-3AD203B41FA5}">
                      <a16:colId xmlns:a16="http://schemas.microsoft.com/office/drawing/2014/main" val="3649499334"/>
                    </a:ext>
                  </a:extLst>
                </a:gridCol>
                <a:gridCol w="4626413">
                  <a:extLst>
                    <a:ext uri="{9D8B030D-6E8A-4147-A177-3AD203B41FA5}">
                      <a16:colId xmlns:a16="http://schemas.microsoft.com/office/drawing/2014/main" val="3331678057"/>
                    </a:ext>
                  </a:extLst>
                </a:gridCol>
              </a:tblGrid>
              <a:tr h="5047737">
                <a:tc>
                  <a:txBody>
                    <a:bodyPr/>
                    <a:lstStyle/>
                    <a:p>
                      <a:endParaRPr lang="en-GB" dirty="0">
                        <a:solidFill>
                          <a:schemeClr val="tx1"/>
                        </a:solidFill>
                      </a:endParaRPr>
                    </a:p>
                  </a:txBody>
                  <a:tcPr>
                    <a:noFill/>
                  </a:tcPr>
                </a:tc>
                <a:tc>
                  <a:txBody>
                    <a:bodyPr/>
                    <a:lstStyle/>
                    <a:p>
                      <a:endParaRPr lang="en-GB" dirty="0">
                        <a:solidFill>
                          <a:schemeClr val="tx1"/>
                        </a:solidFill>
                      </a:endParaRPr>
                    </a:p>
                    <a:p>
                      <a:r>
                        <a:rPr lang="en-GB" dirty="0">
                          <a:solidFill>
                            <a:schemeClr val="tx1"/>
                          </a:solidFill>
                        </a:rPr>
                        <a:t>The average number of </a:t>
                      </a:r>
                      <a:r>
                        <a:rPr lang="en-GB" u="sng" dirty="0">
                          <a:solidFill>
                            <a:schemeClr val="tx1"/>
                          </a:solidFill>
                        </a:rPr>
                        <a:t>attendances</a:t>
                      </a:r>
                      <a:r>
                        <a:rPr lang="en-GB" dirty="0">
                          <a:solidFill>
                            <a:schemeClr val="tx1"/>
                          </a:solidFill>
                        </a:rPr>
                        <a:t> across the LSOAs is 250 and ranges from 135 to 475.</a:t>
                      </a:r>
                    </a:p>
                    <a:p>
                      <a:endParaRPr lang="en-GB" dirty="0">
                        <a:solidFill>
                          <a:schemeClr val="tx1"/>
                        </a:solidFill>
                      </a:endParaRPr>
                    </a:p>
                    <a:p>
                      <a:endParaRPr lang="en-GB" dirty="0">
                        <a:solidFill>
                          <a:schemeClr val="tx1"/>
                        </a:solidFill>
                      </a:endParaRPr>
                    </a:p>
                    <a:p>
                      <a:r>
                        <a:rPr lang="en-GB" dirty="0">
                          <a:solidFill>
                            <a:schemeClr val="tx1"/>
                          </a:solidFill>
                        </a:rPr>
                        <a:t>The rates, adjusted for age and sex, range from 88 to 242 attendances per 1,000</a:t>
                      </a:r>
                    </a:p>
                    <a:p>
                      <a:endParaRPr lang="en-GB" dirty="0">
                        <a:solidFill>
                          <a:schemeClr val="tx1"/>
                        </a:solidFill>
                      </a:endParaRPr>
                    </a:p>
                    <a:p>
                      <a:r>
                        <a:rPr lang="en-GB" dirty="0">
                          <a:solidFill>
                            <a:schemeClr val="tx1"/>
                          </a:solidFill>
                        </a:rPr>
                        <a:t>The overall CYC adjusted rate is just over 150 attendances per 1,000</a:t>
                      </a:r>
                    </a:p>
                    <a:p>
                      <a:endParaRPr lang="en-GB" dirty="0">
                        <a:solidFill>
                          <a:schemeClr val="tx1"/>
                        </a:solidFill>
                      </a:endParaRPr>
                    </a:p>
                    <a:p>
                      <a:endParaRPr lang="en-GB" dirty="0">
                        <a:solidFill>
                          <a:schemeClr val="tx1"/>
                        </a:solidFill>
                      </a:endParaRPr>
                    </a:p>
                    <a:p>
                      <a:r>
                        <a:rPr lang="en-GB" sz="1400" i="1" dirty="0">
                          <a:solidFill>
                            <a:schemeClr val="tx1"/>
                          </a:solidFill>
                        </a:rPr>
                        <a:t>The wide confidence intervals are typically observed when the activity in a given ‘bracket/ strata’ (e.g. male 70-75) is greater than or equal to the ‘estimated’ population.</a:t>
                      </a:r>
                    </a:p>
                  </a:txBody>
                  <a:tcPr>
                    <a:noFill/>
                  </a:tcPr>
                </a:tc>
                <a:extLst>
                  <a:ext uri="{0D108BD9-81ED-4DB2-BD59-A6C34878D82A}">
                    <a16:rowId xmlns:a16="http://schemas.microsoft.com/office/drawing/2014/main" val="1921828634"/>
                  </a:ext>
                </a:extLst>
              </a:tr>
            </a:tbl>
          </a:graphicData>
        </a:graphic>
      </p:graphicFrame>
    </p:spTree>
    <p:extLst>
      <p:ext uri="{BB962C8B-B14F-4D97-AF65-F5344CB8AC3E}">
        <p14:creationId xmlns:p14="http://schemas.microsoft.com/office/powerpoint/2010/main" val="249572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838C88-DAAB-4B23-A919-2D76159CA0E5}"/>
              </a:ext>
            </a:extLst>
          </p:cNvPr>
          <p:cNvSpPr>
            <a:spLocks noGrp="1"/>
          </p:cNvSpPr>
          <p:nvPr>
            <p:ph type="title"/>
          </p:nvPr>
        </p:nvSpPr>
        <p:spPr>
          <a:xfrm>
            <a:off x="415571" y="365125"/>
            <a:ext cx="11492893" cy="1325563"/>
          </a:xfrm>
        </p:spPr>
        <p:txBody>
          <a:bodyPr/>
          <a:lstStyle/>
          <a:p>
            <a:r>
              <a:rPr lang="en-GB" dirty="0"/>
              <a:t>10 LSOAs with the Highest A&amp;E Attendance Rates</a:t>
            </a:r>
          </a:p>
        </p:txBody>
      </p:sp>
      <p:pic>
        <p:nvPicPr>
          <p:cNvPr id="15" name="Content Placeholder 14">
            <a:extLst>
              <a:ext uri="{FF2B5EF4-FFF2-40B4-BE49-F238E27FC236}">
                <a16:creationId xmlns:a16="http://schemas.microsoft.com/office/drawing/2014/main" id="{EE72E534-E5B7-4F45-9296-E4E7018D52A4}"/>
              </a:ext>
            </a:extLst>
          </p:cNvPr>
          <p:cNvPicPr>
            <a:picLocks noGrp="1" noChangeAspect="1"/>
          </p:cNvPicPr>
          <p:nvPr>
            <p:ph sz="half" idx="1"/>
          </p:nvPr>
        </p:nvPicPr>
        <p:blipFill>
          <a:blip r:embed="rId3"/>
          <a:stretch>
            <a:fillRect/>
          </a:stretch>
        </p:blipFill>
        <p:spPr>
          <a:xfrm>
            <a:off x="415571" y="1501573"/>
            <a:ext cx="4682079" cy="2879042"/>
          </a:xfrm>
        </p:spPr>
      </p:pic>
      <p:sp>
        <p:nvSpPr>
          <p:cNvPr id="2" name="TextBox 1">
            <a:extLst>
              <a:ext uri="{FF2B5EF4-FFF2-40B4-BE49-F238E27FC236}">
                <a16:creationId xmlns:a16="http://schemas.microsoft.com/office/drawing/2014/main" id="{A48A45F8-7DA1-42CE-9775-4CDCFEE8C585}"/>
              </a:ext>
            </a:extLst>
          </p:cNvPr>
          <p:cNvSpPr txBox="1"/>
          <p:nvPr/>
        </p:nvSpPr>
        <p:spPr>
          <a:xfrm>
            <a:off x="415571" y="4738549"/>
            <a:ext cx="4987354" cy="1754326"/>
          </a:xfrm>
          <a:prstGeom prst="rect">
            <a:avLst/>
          </a:prstGeom>
          <a:noFill/>
        </p:spPr>
        <p:txBody>
          <a:bodyPr wrap="square" rtlCol="0">
            <a:spAutoFit/>
          </a:bodyPr>
          <a:lstStyle/>
          <a:p>
            <a:r>
              <a:rPr lang="en-GB" dirty="0"/>
              <a:t>Just an observation at this stage regarding the adjacent clusters (</a:t>
            </a:r>
            <a:r>
              <a:rPr lang="en-GB" dirty="0" err="1"/>
              <a:t>ie</a:t>
            </a:r>
            <a:r>
              <a:rPr lang="en-GB" dirty="0"/>
              <a:t>. LSOAs sharing boundaries):</a:t>
            </a:r>
          </a:p>
          <a:p>
            <a:endParaRPr lang="en-GB" dirty="0"/>
          </a:p>
          <a:p>
            <a:pPr marL="285750" indent="-285750">
              <a:buFont typeface="Arial" panose="020B0604020202020204" pitchFamily="34" charset="0"/>
              <a:buChar char="•"/>
            </a:pPr>
            <a:r>
              <a:rPr lang="en-GB" dirty="0"/>
              <a:t>E01013349, E01013347, E01013350</a:t>
            </a:r>
          </a:p>
          <a:p>
            <a:pPr marL="285750" indent="-285750">
              <a:buFont typeface="Arial" panose="020B0604020202020204" pitchFamily="34" charset="0"/>
              <a:buChar char="•"/>
            </a:pPr>
            <a:r>
              <a:rPr lang="en-GB" dirty="0"/>
              <a:t>E01013386, E01013385</a:t>
            </a:r>
          </a:p>
          <a:p>
            <a:pPr marL="285750" indent="-285750">
              <a:buFont typeface="Arial" panose="020B0604020202020204" pitchFamily="34" charset="0"/>
              <a:buChar char="•"/>
            </a:pPr>
            <a:r>
              <a:rPr lang="en-GB" dirty="0"/>
              <a:t>E01013404, E01013410</a:t>
            </a:r>
          </a:p>
        </p:txBody>
      </p:sp>
      <p:sp>
        <p:nvSpPr>
          <p:cNvPr id="4" name="Content Placeholder 3">
            <a:extLst>
              <a:ext uri="{FF2B5EF4-FFF2-40B4-BE49-F238E27FC236}">
                <a16:creationId xmlns:a16="http://schemas.microsoft.com/office/drawing/2014/main" id="{35B8B33C-1F93-4AC8-83E0-4122C2BC6ABE}"/>
              </a:ext>
            </a:extLst>
          </p:cNvPr>
          <p:cNvSpPr>
            <a:spLocks noGrp="1"/>
          </p:cNvSpPr>
          <p:nvPr>
            <p:ph sz="half" idx="2"/>
          </p:nvPr>
        </p:nvSpPr>
        <p:spPr/>
        <p:txBody>
          <a:bodyPr/>
          <a:lstStyle/>
          <a:p>
            <a:endParaRPr lang="en-GB"/>
          </a:p>
        </p:txBody>
      </p:sp>
      <p:pic>
        <p:nvPicPr>
          <p:cNvPr id="6" name="Picture 5">
            <a:extLst>
              <a:ext uri="{FF2B5EF4-FFF2-40B4-BE49-F238E27FC236}">
                <a16:creationId xmlns:a16="http://schemas.microsoft.com/office/drawing/2014/main" id="{5FDD0899-20A8-43F1-AEC2-756EDFC857EA}"/>
              </a:ext>
            </a:extLst>
          </p:cNvPr>
          <p:cNvPicPr>
            <a:picLocks noChangeAspect="1"/>
          </p:cNvPicPr>
          <p:nvPr/>
        </p:nvPicPr>
        <p:blipFill>
          <a:blip r:embed="rId4"/>
          <a:stretch>
            <a:fillRect/>
          </a:stretch>
        </p:blipFill>
        <p:spPr>
          <a:xfrm>
            <a:off x="5504318" y="1394282"/>
            <a:ext cx="6576857" cy="5017151"/>
          </a:xfrm>
          <a:prstGeom prst="rect">
            <a:avLst/>
          </a:prstGeom>
        </p:spPr>
      </p:pic>
    </p:spTree>
    <p:extLst>
      <p:ext uri="{BB962C8B-B14F-4D97-AF65-F5344CB8AC3E}">
        <p14:creationId xmlns:p14="http://schemas.microsoft.com/office/powerpoint/2010/main" val="45070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1AA938FE962A45A3E19DCBCF209F91" ma:contentTypeVersion="5" ma:contentTypeDescription="Create a new document." ma:contentTypeScope="" ma:versionID="c7a9f82b6329ec98c1cb6fb6b4c72b35">
  <xsd:schema xmlns:xsd="http://www.w3.org/2001/XMLSchema" xmlns:xs="http://www.w3.org/2001/XMLSchema" xmlns:p="http://schemas.microsoft.com/office/2006/metadata/properties" xmlns:ns3="5789755c-de38-4fe3-9623-40afa3bba1e2" xmlns:ns4="32678723-8c06-45e1-8bd0-318b9868a43d" targetNamespace="http://schemas.microsoft.com/office/2006/metadata/properties" ma:root="true" ma:fieldsID="5fd914089d1309094e347af2449b8ba7" ns3:_="" ns4:_="">
    <xsd:import namespace="5789755c-de38-4fe3-9623-40afa3bba1e2"/>
    <xsd:import namespace="32678723-8c06-45e1-8bd0-318b9868a4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9755c-de38-4fe3-9623-40afa3bba1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678723-8c06-45e1-8bd0-318b9868a43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745AE0-2150-47FA-94F8-74466BA0668E}">
  <ds:schemaRefs>
    <ds:schemaRef ds:uri="32678723-8c06-45e1-8bd0-318b9868a43d"/>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http://schemas.microsoft.com/office/infopath/2007/PartnerControls"/>
    <ds:schemaRef ds:uri="5789755c-de38-4fe3-9623-40afa3bba1e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633F2B0-5A05-4069-84AC-6D0E83EAD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9755c-de38-4fe3-9623-40afa3bba1e2"/>
    <ds:schemaRef ds:uri="32678723-8c06-45e1-8bd0-318b9868a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235503-88DF-41E6-B99E-611769F537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3186</TotalTime>
  <Words>2826</Words>
  <Application>Microsoft Office PowerPoint</Application>
  <PresentationFormat>Widescreen</PresentationFormat>
  <Paragraphs>304</Paragraphs>
  <Slides>25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-apple-system</vt:lpstr>
      <vt:lpstr>Arial</vt:lpstr>
      <vt:lpstr>Calibri</vt:lpstr>
      <vt:lpstr>Calibri Light</vt:lpstr>
      <vt:lpstr>Segoe UI</vt:lpstr>
      <vt:lpstr>Office Theme</vt:lpstr>
      <vt:lpstr>A&amp;E Rates by LSOA</vt:lpstr>
      <vt:lpstr>Overview</vt:lpstr>
      <vt:lpstr>What is an LSOA?</vt:lpstr>
      <vt:lpstr>So, what is an LSOA?</vt:lpstr>
      <vt:lpstr>LSOA Populations</vt:lpstr>
      <vt:lpstr>Things we can do with an LSOA</vt:lpstr>
      <vt:lpstr>A&amp;E Attendances – What Data?</vt:lpstr>
      <vt:lpstr>Age Sex Standardised A&amp;E Attendance Rates</vt:lpstr>
      <vt:lpstr>10 LSOAs with the Highest A&amp;E Attendance Rates</vt:lpstr>
      <vt:lpstr>Explore individual LSOAs </vt:lpstr>
      <vt:lpstr>Correlation with Deprivation (IMD)</vt:lpstr>
      <vt:lpstr>Deprivation Indices</vt:lpstr>
      <vt:lpstr>Correlation with Distance</vt:lpstr>
      <vt:lpstr>Correlation with Adult Social Care Clients</vt:lpstr>
      <vt:lpstr>10 LSOAs with the Highest A&amp;E Rates Age/ Sex Adjusted</vt:lpstr>
      <vt:lpstr>Nice Summary Map here…</vt:lpstr>
      <vt:lpstr>Example LSOA Investigation: E01013349</vt:lpstr>
      <vt:lpstr>Further Work</vt:lpstr>
      <vt:lpstr>Appendices</vt:lpstr>
      <vt:lpstr>Caveats</vt:lpstr>
      <vt:lpstr>A&amp;E Rates by LSOAs +/- Care Home</vt:lpstr>
      <vt:lpstr>LSOA - Centroids</vt:lpstr>
      <vt:lpstr>Rates don’t align with funnel </vt:lpstr>
      <vt:lpstr>Correlation with Travel Times</vt:lpstr>
      <vt:lpstr>Ward Population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A&amp;E Rates by LSOA</dc:title>
  <dc:creator>David Caphane</dc:creator>
  <cp:lastModifiedBy>David Caphane</cp:lastModifiedBy>
  <cp:revision>83</cp:revision>
  <dcterms:created xsi:type="dcterms:W3CDTF">2022-01-19T13:59:23Z</dcterms:created>
  <dcterms:modified xsi:type="dcterms:W3CDTF">2022-01-28T14:58:36Z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0x010100831AA938FE962A45A3E19DCBCF209F91</vt:lpwstr>
  </property>
</Properties>
</file>